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009" r:id="rId3"/>
    <p:sldId id="1010" r:id="rId4"/>
    <p:sldId id="1011" r:id="rId5"/>
    <p:sldId id="1012" r:id="rId6"/>
    <p:sldId id="1013" r:id="rId7"/>
    <p:sldId id="1014" r:id="rId8"/>
    <p:sldId id="1015" r:id="rId9"/>
    <p:sldId id="1017" r:id="rId10"/>
    <p:sldId id="1036" r:id="rId11"/>
    <p:sldId id="1019" r:id="rId12"/>
    <p:sldId id="1020" r:id="rId13"/>
    <p:sldId id="1022" r:id="rId14"/>
    <p:sldId id="1023" r:id="rId15"/>
    <p:sldId id="1025" r:id="rId16"/>
    <p:sldId id="1026" r:id="rId17"/>
    <p:sldId id="1027" r:id="rId18"/>
    <p:sldId id="1028" r:id="rId19"/>
    <p:sldId id="1029" r:id="rId20"/>
    <p:sldId id="1031" r:id="rId21"/>
    <p:sldId id="1041" r:id="rId22"/>
    <p:sldId id="1032" r:id="rId23"/>
    <p:sldId id="1034"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6631407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常州市武进区期末试卷</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7365"/>
            <a:ext cx="11485848" cy="1384995"/>
          </a:xfrm>
        </p:spPr>
        <p:txBody>
          <a:bodyPr/>
          <a:lstStyle/>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Ja</a:t>
            </a:r>
            <a:r>
              <a:rPr lang="en-US" altLang="zh-CN" u="sng">
                <a:solidFill>
                  <a:srgbClr val="000000"/>
                </a:solidFill>
                <a:uFill>
                  <a:solidFill>
                    <a:srgbClr val="000000"/>
                  </a:solidFill>
                </a:uFill>
                <a:cs typeface="Times New Roman"/>
              </a:rPr>
              <a:t>ck</a:t>
            </a:r>
            <a:r>
              <a:rPr lang="en-US" altLang="zh-CN">
                <a:solidFill>
                  <a:srgbClr val="000000"/>
                </a:solidFill>
                <a:cs typeface="Times New Roman"/>
              </a:rPr>
              <a:t> loves to ma</a:t>
            </a:r>
            <a:r>
              <a:rPr lang="en-US" altLang="zh-CN" u="sng">
                <a:solidFill>
                  <a:srgbClr val="000000"/>
                </a:solidFill>
                <a:uFill>
                  <a:solidFill>
                    <a:srgbClr val="000000"/>
                  </a:solidFill>
                </a:uFill>
                <a:cs typeface="Times New Roman"/>
              </a:rPr>
              <a:t>k</a:t>
            </a:r>
            <a:r>
              <a:rPr lang="en-US" altLang="zh-CN">
                <a:solidFill>
                  <a:srgbClr val="000000"/>
                </a:solidFill>
                <a:cs typeface="Times New Roman"/>
              </a:rPr>
              <a:t>e model </a:t>
            </a:r>
            <a:r>
              <a:rPr lang="en-US" altLang="zh-CN" u="sng">
                <a:solidFill>
                  <a:srgbClr val="000000"/>
                </a:solidFill>
                <a:uFill>
                  <a:solidFill>
                    <a:srgbClr val="000000"/>
                  </a:solidFill>
                </a:uFill>
                <a:cs typeface="Times New Roman"/>
              </a:rPr>
              <a:t>c</a:t>
            </a:r>
            <a:r>
              <a:rPr lang="en-US" altLang="zh-CN">
                <a:solidFill>
                  <a:srgbClr val="000000"/>
                </a:solidFill>
                <a:cs typeface="Times New Roman"/>
              </a:rPr>
              <a:t>ars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6</a:t>
            </a:r>
            <a:r>
              <a:rPr lang="en-US" altLang="zh-CN">
                <a:solidFill>
                  <a:srgbClr val="000000"/>
                </a:solidFill>
                <a:latin typeface="宋体"/>
                <a:cs typeface="Times New Roman"/>
              </a:rPr>
              <a:t>.</a:t>
            </a:r>
            <a:r>
              <a:rPr lang="en-US" altLang="zh-CN">
                <a:solidFill>
                  <a:srgbClr val="000000"/>
                </a:solidFill>
                <a:cs typeface="Times New Roman"/>
              </a:rPr>
              <a:t>I </a:t>
            </a:r>
            <a:r>
              <a:rPr lang="en-US" altLang="zh-CN" u="sng">
                <a:solidFill>
                  <a:srgbClr val="000000"/>
                </a:solidFill>
                <a:uFill>
                  <a:solidFill>
                    <a:srgbClr val="000000"/>
                  </a:solidFill>
                </a:uFill>
                <a:cs typeface="Times New Roman"/>
              </a:rPr>
              <a:t>l</a:t>
            </a:r>
            <a:r>
              <a:rPr lang="en-US" altLang="zh-CN">
                <a:solidFill>
                  <a:srgbClr val="000000"/>
                </a:solidFill>
                <a:cs typeface="Times New Roman"/>
              </a:rPr>
              <a:t>ove this </a:t>
            </a:r>
            <a:r>
              <a:rPr lang="en-US" altLang="zh-CN" u="sng">
                <a:solidFill>
                  <a:srgbClr val="000000"/>
                </a:solidFill>
                <a:uFill>
                  <a:solidFill>
                    <a:srgbClr val="000000"/>
                  </a:solidFill>
                </a:uFill>
                <a:cs typeface="Times New Roman"/>
              </a:rPr>
              <a:t>r</a:t>
            </a:r>
            <a:r>
              <a:rPr lang="en-US" altLang="zh-CN">
                <a:solidFill>
                  <a:srgbClr val="000000"/>
                </a:solidFill>
                <a:cs typeface="Times New Roman"/>
              </a:rPr>
              <a:t>obot</a:t>
            </a:r>
            <a:r>
              <a:rPr lang="en-US" altLang="zh-CN">
                <a:solidFill>
                  <a:srgbClr val="000000"/>
                </a:solidFill>
                <a:latin typeface="宋体"/>
                <a:cs typeface="Times New Roman"/>
              </a:rPr>
              <a:t>.</a:t>
            </a:r>
            <a:r>
              <a:rPr lang="en-US" altLang="zh-CN">
                <a:solidFill>
                  <a:srgbClr val="000000"/>
                </a:solidFill>
                <a:cs typeface="Times New Roman"/>
              </a:rPr>
              <a:t>It can </a:t>
            </a:r>
            <a:r>
              <a:rPr lang="en-US" altLang="zh-CN" u="sng">
                <a:solidFill>
                  <a:srgbClr val="000000"/>
                </a:solidFill>
                <a:uFill>
                  <a:solidFill>
                    <a:srgbClr val="000000"/>
                  </a:solidFill>
                </a:uFill>
                <a:cs typeface="Times New Roman"/>
              </a:rPr>
              <a:t>r</a:t>
            </a:r>
            <a:r>
              <a:rPr lang="en-US" altLang="zh-CN">
                <a:solidFill>
                  <a:srgbClr val="000000"/>
                </a:solidFill>
                <a:cs typeface="Times New Roman"/>
              </a:rPr>
              <a:t>un and hop</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10" name="矩形 9"/>
          <p:cNvSpPr/>
          <p:nvPr/>
        </p:nvSpPr>
        <p:spPr>
          <a:xfrm>
            <a:off x="910630" y="2301059"/>
            <a:ext cx="444352" cy="523220"/>
          </a:xfrm>
          <a:prstGeom prst="rect">
            <a:avLst/>
          </a:prstGeom>
        </p:spPr>
        <p:txBody>
          <a:bodyPr wrap="none">
            <a:spAutoFit/>
          </a:bodyPr>
          <a:lstStyle/>
          <a:p>
            <a:r>
              <a:rPr lang="en-US" altLang="zh-CN"/>
              <a:t>D</a:t>
            </a:r>
            <a:endParaRPr lang="zh-CN" altLang="en-US"/>
          </a:p>
        </p:txBody>
      </p:sp>
      <p:sp>
        <p:nvSpPr>
          <p:cNvPr id="5" name="矩形 4"/>
          <p:cNvSpPr/>
          <p:nvPr/>
        </p:nvSpPr>
        <p:spPr>
          <a:xfrm>
            <a:off x="944931" y="1661902"/>
            <a:ext cx="385042" cy="523220"/>
          </a:xfrm>
          <a:prstGeom prst="rect">
            <a:avLst/>
          </a:prstGeom>
        </p:spPr>
        <p:txBody>
          <a:bodyPr wrap="none">
            <a:spAutoFit/>
          </a:bodyPr>
          <a:lstStyle/>
          <a:p>
            <a:r>
              <a:rPr lang="en-US" altLang="zh-CN"/>
              <a:t>S</a:t>
            </a:r>
            <a:endParaRPr lang="zh-CN" altLang="en-US"/>
          </a:p>
        </p:txBody>
      </p:sp>
    </p:spTree>
    <p:extLst>
      <p:ext uri="{BB962C8B-B14F-4D97-AF65-F5344CB8AC3E}">
        <p14:creationId xmlns:p14="http://schemas.microsoft.com/office/powerpoint/2010/main" val="365717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二</a:t>
            </a:r>
            <a:r>
              <a:rPr lang="zh-CN" altLang="zh-CN">
                <a:solidFill>
                  <a:srgbClr val="000000"/>
                </a:solidFill>
                <a:ea typeface="黑体"/>
                <a:cs typeface="Times New Roman"/>
              </a:rPr>
              <a:t>、单项选择。</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12</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每小题</a:t>
            </a:r>
            <a:r>
              <a:rPr lang="en-US" altLang="zh-CN">
                <a:solidFill>
                  <a:srgbClr val="000000"/>
                </a:solidFill>
                <a:cs typeface="Times New Roman"/>
              </a:rPr>
              <a:t>1</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—Would you like </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smtClean="0">
                <a:solidFill>
                  <a:srgbClr val="000000"/>
                </a:solidFill>
                <a:cs typeface="Times New Roman"/>
              </a:rPr>
              <a:t>coffee</a:t>
            </a:r>
            <a:r>
              <a:rPr lang="zh-CN" altLang="zh-CN">
                <a:solidFill>
                  <a:srgbClr val="000000"/>
                </a:solidFill>
                <a:cs typeface="Times New Roman"/>
              </a:rPr>
              <a:t>？</a:t>
            </a:r>
            <a:r>
              <a:rPr lang="en-US" altLang="zh-CN">
                <a:solidFill>
                  <a:srgbClr val="000000"/>
                </a:solidFill>
                <a:cs typeface="Times New Roman"/>
              </a:rPr>
              <a:t>—No,thanks</a:t>
            </a:r>
            <a:r>
              <a:rPr lang="en-US" altLang="zh-CN">
                <a:solidFill>
                  <a:srgbClr val="000000"/>
                </a:solidFill>
                <a:latin typeface="宋体"/>
                <a:cs typeface="Times New Roman"/>
              </a:rPr>
              <a:t>.</a:t>
            </a:r>
            <a:r>
              <a:rPr lang="en-US" altLang="zh-CN">
                <a:solidFill>
                  <a:srgbClr val="000000"/>
                </a:solidFill>
                <a:cs typeface="Times New Roman"/>
              </a:rPr>
              <a:t>I don’t </a:t>
            </a:r>
            <a:r>
              <a:rPr lang="zh-CN" altLang="zh-CN" u="sng">
                <a:solidFill>
                  <a:srgbClr val="000000"/>
                </a:solidFill>
                <a:uFill>
                  <a:solidFill>
                    <a:srgbClr val="000000"/>
                  </a:solidFill>
                </a:uFill>
                <a:cs typeface="Times New Roman"/>
              </a:rPr>
              <a:t>　</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smtClean="0">
                <a:solidFill>
                  <a:srgbClr val="000000"/>
                </a:solidFill>
                <a:cs typeface="Times New Roman"/>
              </a:rPr>
              <a:t>it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	A</a:t>
            </a:r>
            <a:r>
              <a:rPr lang="en-US" altLang="zh-CN" smtClean="0">
                <a:solidFill>
                  <a:srgbClr val="000000"/>
                </a:solidFill>
                <a:latin typeface="宋体"/>
                <a:cs typeface="Times New Roman"/>
              </a:rPr>
              <a:t>.</a:t>
            </a:r>
            <a:r>
              <a:rPr lang="en-US" altLang="zh-CN" smtClean="0">
                <a:solidFill>
                  <a:srgbClr val="000000"/>
                </a:solidFill>
                <a:cs typeface="Times New Roman"/>
              </a:rPr>
              <a:t>some</a:t>
            </a:r>
            <a:r>
              <a:rPr lang="zh-CN" altLang="zh-CN" smtClean="0">
                <a:solidFill>
                  <a:srgbClr val="000000"/>
                </a:solidFill>
                <a:cs typeface="Times New Roman"/>
              </a:rPr>
              <a:t>；</a:t>
            </a:r>
            <a:r>
              <a:rPr lang="en-US" altLang="zh-CN" smtClean="0">
                <a:solidFill>
                  <a:srgbClr val="000000"/>
                </a:solidFill>
                <a:cs typeface="Times New Roman"/>
              </a:rPr>
              <a:t>do	B</a:t>
            </a:r>
            <a:r>
              <a:rPr lang="en-US" altLang="zh-CN" smtClean="0">
                <a:solidFill>
                  <a:srgbClr val="000000"/>
                </a:solidFill>
                <a:latin typeface="宋体"/>
                <a:cs typeface="Times New Roman"/>
              </a:rPr>
              <a:t>.</a:t>
            </a:r>
            <a:r>
              <a:rPr lang="en-US" altLang="zh-CN" smtClean="0">
                <a:solidFill>
                  <a:srgbClr val="000000"/>
                </a:solidFill>
                <a:cs typeface="Times New Roman"/>
              </a:rPr>
              <a:t>any</a:t>
            </a:r>
            <a:r>
              <a:rPr lang="zh-CN" altLang="zh-CN" smtClean="0">
                <a:solidFill>
                  <a:srgbClr val="000000"/>
                </a:solidFill>
                <a:cs typeface="Times New Roman"/>
              </a:rPr>
              <a:t>；</a:t>
            </a:r>
            <a:r>
              <a:rPr lang="en-US" altLang="zh-CN" smtClean="0">
                <a:solidFill>
                  <a:srgbClr val="000000"/>
                </a:solidFill>
                <a:cs typeface="Times New Roman"/>
              </a:rPr>
              <a:t>like	C</a:t>
            </a:r>
            <a:r>
              <a:rPr lang="en-US" altLang="zh-CN" smtClean="0">
                <a:solidFill>
                  <a:srgbClr val="000000"/>
                </a:solidFill>
                <a:latin typeface="宋体"/>
                <a:cs typeface="Times New Roman"/>
              </a:rPr>
              <a:t>.</a:t>
            </a:r>
            <a:r>
              <a:rPr lang="en-US" altLang="zh-CN" smtClean="0">
                <a:solidFill>
                  <a:srgbClr val="000000"/>
                </a:solidFill>
                <a:cs typeface="Times New Roman"/>
              </a:rPr>
              <a:t>some</a:t>
            </a:r>
            <a:r>
              <a:rPr lang="zh-CN" altLang="zh-CN" smtClean="0">
                <a:solidFill>
                  <a:srgbClr val="000000"/>
                </a:solidFill>
                <a:cs typeface="Times New Roman"/>
              </a:rPr>
              <a:t>；</a:t>
            </a:r>
            <a:r>
              <a:rPr lang="en-US" altLang="zh-CN" smtClean="0">
                <a:solidFill>
                  <a:srgbClr val="000000"/>
                </a:solidFill>
                <a:cs typeface="Times New Roman"/>
              </a:rPr>
              <a:t>like</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Come and have some cakes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cherries</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to	B</a:t>
            </a:r>
            <a:r>
              <a:rPr lang="en-US" altLang="zh-CN">
                <a:solidFill>
                  <a:srgbClr val="000000"/>
                </a:solidFill>
                <a:latin typeface="宋体"/>
                <a:cs typeface="Times New Roman"/>
              </a:rPr>
              <a:t>.</a:t>
            </a:r>
            <a:r>
              <a:rPr lang="en-US" altLang="zh-CN">
                <a:solidFill>
                  <a:srgbClr val="000000"/>
                </a:solidFill>
                <a:cs typeface="Times New Roman"/>
              </a:rPr>
              <a:t>with	C</a:t>
            </a:r>
            <a:r>
              <a:rPr lang="en-US" altLang="zh-CN">
                <a:solidFill>
                  <a:srgbClr val="000000"/>
                </a:solidFill>
                <a:latin typeface="宋体"/>
                <a:cs typeface="Times New Roman"/>
              </a:rPr>
              <a:t>.</a:t>
            </a:r>
            <a:r>
              <a:rPr lang="en-US" altLang="zh-CN">
                <a:solidFill>
                  <a:srgbClr val="000000"/>
                </a:solidFill>
                <a:cs typeface="Times New Roman"/>
              </a:rPr>
              <a:t>for</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—Can you draw,Mr Robot</a:t>
            </a:r>
            <a:r>
              <a:rPr lang="zh-CN" altLang="zh-CN">
                <a:solidFill>
                  <a:srgbClr val="000000"/>
                </a:solidFill>
                <a:cs typeface="Times New Roman"/>
              </a:rPr>
              <a:t>？</a:t>
            </a:r>
            <a:r>
              <a:rPr lang="en-US" altLang="zh-CN">
                <a:solidFill>
                  <a:srgbClr val="000000"/>
                </a:solidFill>
                <a:cs typeface="Times New Roman"/>
              </a:rPr>
              <a:t>—No</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I can sing</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And	B</a:t>
            </a:r>
            <a:r>
              <a:rPr lang="en-US" altLang="zh-CN">
                <a:solidFill>
                  <a:srgbClr val="000000"/>
                </a:solidFill>
                <a:latin typeface="宋体"/>
                <a:cs typeface="Times New Roman"/>
              </a:rPr>
              <a:t>.</a:t>
            </a:r>
            <a:r>
              <a:rPr lang="en-US" altLang="zh-CN">
                <a:solidFill>
                  <a:srgbClr val="000000"/>
                </a:solidFill>
                <a:cs typeface="Times New Roman"/>
              </a:rPr>
              <a:t>But</a:t>
            </a:r>
            <a:r>
              <a:rPr lang="en-US" altLang="zh-CN">
                <a:solidFill>
                  <a:srgbClr val="000000"/>
                </a:solidFill>
                <a:cs typeface="Times New Roman"/>
              </a:rPr>
              <a:t>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Either</a:t>
            </a:r>
            <a:endParaRPr lang="en-US"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boxes do you have</a:t>
            </a:r>
            <a:r>
              <a:rPr lang="zh-CN" altLang="zh-CN">
                <a:solidFill>
                  <a:srgbClr val="000000"/>
                </a:solidFill>
                <a:cs typeface="Times New Roman"/>
              </a:rPr>
              <a:t>？</a:t>
            </a:r>
            <a:r>
              <a:rPr lang="en-US" altLang="zh-CN">
                <a:solidFill>
                  <a:srgbClr val="000000"/>
                </a:solidFill>
                <a:cs typeface="Times New Roman"/>
              </a:rPr>
              <a:t>—Nineteen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How much	B</a:t>
            </a:r>
            <a:r>
              <a:rPr lang="en-US" altLang="zh-CN">
                <a:solidFill>
                  <a:srgbClr val="000000"/>
                </a:solidFill>
                <a:latin typeface="宋体"/>
                <a:cs typeface="Times New Roman"/>
              </a:rPr>
              <a:t>.</a:t>
            </a:r>
            <a:r>
              <a:rPr lang="en-US" altLang="zh-CN">
                <a:solidFill>
                  <a:srgbClr val="000000"/>
                </a:solidFill>
                <a:cs typeface="Times New Roman"/>
              </a:rPr>
              <a:t>How many	C</a:t>
            </a:r>
            <a:r>
              <a:rPr lang="en-US" altLang="zh-CN">
                <a:solidFill>
                  <a:srgbClr val="000000"/>
                </a:solidFill>
                <a:latin typeface="宋体"/>
                <a:cs typeface="Times New Roman"/>
              </a:rPr>
              <a:t>.</a:t>
            </a:r>
            <a:r>
              <a:rPr lang="en-US" altLang="zh-CN">
                <a:solidFill>
                  <a:srgbClr val="000000"/>
                </a:solidFill>
                <a:cs typeface="Times New Roman"/>
              </a:rPr>
              <a:t>How old</a:t>
            </a:r>
            <a:endParaRPr lang="zh-CN" altLang="zh-CN" sz="1400">
              <a:solidFill>
                <a:srgbClr val="000000"/>
              </a:solidFill>
              <a:cs typeface="Times New Roman"/>
            </a:endParaRPr>
          </a:p>
        </p:txBody>
      </p:sp>
      <p:sp>
        <p:nvSpPr>
          <p:cNvPr id="3" name="矩形 2"/>
          <p:cNvSpPr/>
          <p:nvPr/>
        </p:nvSpPr>
        <p:spPr>
          <a:xfrm>
            <a:off x="919683" y="1502890"/>
            <a:ext cx="444352" cy="523220"/>
          </a:xfrm>
          <a:prstGeom prst="rect">
            <a:avLst/>
          </a:prstGeom>
        </p:spPr>
        <p:txBody>
          <a:bodyPr wrap="none">
            <a:spAutoFit/>
          </a:bodyPr>
          <a:lstStyle/>
          <a:p>
            <a:r>
              <a:rPr lang="en-US" altLang="zh-CN"/>
              <a:t>C</a:t>
            </a:r>
            <a:endParaRPr lang="zh-CN" altLang="en-US"/>
          </a:p>
        </p:txBody>
      </p:sp>
      <p:sp>
        <p:nvSpPr>
          <p:cNvPr id="9" name="矩形 8"/>
          <p:cNvSpPr/>
          <p:nvPr/>
        </p:nvSpPr>
        <p:spPr>
          <a:xfrm>
            <a:off x="982638" y="2780928"/>
            <a:ext cx="423514" cy="523220"/>
          </a:xfrm>
          <a:prstGeom prst="rect">
            <a:avLst/>
          </a:prstGeom>
        </p:spPr>
        <p:txBody>
          <a:bodyPr wrap="none">
            <a:spAutoFit/>
          </a:bodyPr>
          <a:lstStyle/>
          <a:p>
            <a:r>
              <a:rPr lang="en-US" altLang="zh-CN"/>
              <a:t>B</a:t>
            </a:r>
            <a:endParaRPr lang="zh-CN" altLang="en-US"/>
          </a:p>
        </p:txBody>
      </p:sp>
      <p:sp>
        <p:nvSpPr>
          <p:cNvPr id="10" name="矩形 9"/>
          <p:cNvSpPr/>
          <p:nvPr/>
        </p:nvSpPr>
        <p:spPr>
          <a:xfrm>
            <a:off x="967191" y="4062770"/>
            <a:ext cx="423514" cy="523220"/>
          </a:xfrm>
          <a:prstGeom prst="rect">
            <a:avLst/>
          </a:prstGeom>
        </p:spPr>
        <p:txBody>
          <a:bodyPr wrap="none">
            <a:spAutoFit/>
          </a:bodyPr>
          <a:lstStyle/>
          <a:p>
            <a:r>
              <a:rPr lang="en-US" altLang="zh-CN"/>
              <a:t>B</a:t>
            </a:r>
            <a:endParaRPr lang="zh-CN" altLang="en-US"/>
          </a:p>
        </p:txBody>
      </p:sp>
      <p:sp>
        <p:nvSpPr>
          <p:cNvPr id="11" name="矩形 10"/>
          <p:cNvSpPr/>
          <p:nvPr/>
        </p:nvSpPr>
        <p:spPr>
          <a:xfrm>
            <a:off x="982638" y="537321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60899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—Do you like this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—No</a:t>
            </a:r>
            <a:r>
              <a:rPr lang="en-US" altLang="zh-CN">
                <a:solidFill>
                  <a:srgbClr val="000000"/>
                </a:solidFill>
                <a:latin typeface="宋体"/>
                <a:cs typeface="Times New Roman"/>
              </a:rPr>
              <a:t>.</a:t>
            </a:r>
            <a:r>
              <a:rPr lang="en-US" altLang="zh-CN">
                <a:solidFill>
                  <a:srgbClr val="000000"/>
                </a:solidFill>
                <a:cs typeface="Times New Roman"/>
              </a:rPr>
              <a:t>I don’t like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tiger</a:t>
            </a:r>
            <a:r>
              <a:rPr lang="zh-CN" altLang="zh-CN">
                <a:solidFill>
                  <a:srgbClr val="000000"/>
                </a:solidFill>
                <a:cs typeface="Times New Roman"/>
              </a:rPr>
              <a:t>；</a:t>
            </a:r>
            <a:r>
              <a:rPr lang="en-US" altLang="zh-CN">
                <a:solidFill>
                  <a:srgbClr val="000000"/>
                </a:solidFill>
                <a:cs typeface="Times New Roman"/>
              </a:rPr>
              <a:t>tigers	B</a:t>
            </a:r>
            <a:r>
              <a:rPr lang="en-US" altLang="zh-CN">
                <a:solidFill>
                  <a:srgbClr val="000000"/>
                </a:solidFill>
                <a:latin typeface="宋体"/>
                <a:cs typeface="Times New Roman"/>
              </a:rPr>
              <a:t>.</a:t>
            </a:r>
            <a:r>
              <a:rPr lang="en-US" altLang="zh-CN">
                <a:solidFill>
                  <a:srgbClr val="000000"/>
                </a:solidFill>
                <a:cs typeface="Times New Roman"/>
              </a:rPr>
              <a:t>tigers</a:t>
            </a:r>
            <a:r>
              <a:rPr lang="zh-CN" altLang="zh-CN">
                <a:solidFill>
                  <a:srgbClr val="000000"/>
                </a:solidFill>
                <a:cs typeface="Times New Roman"/>
              </a:rPr>
              <a:t>；</a:t>
            </a:r>
            <a:r>
              <a:rPr lang="en-US" altLang="zh-CN">
                <a:solidFill>
                  <a:srgbClr val="000000"/>
                </a:solidFill>
                <a:cs typeface="Times New Roman"/>
              </a:rPr>
              <a:t>tigers	C</a:t>
            </a:r>
            <a:r>
              <a:rPr lang="en-US" altLang="zh-CN">
                <a:solidFill>
                  <a:srgbClr val="000000"/>
                </a:solidFill>
                <a:latin typeface="宋体"/>
                <a:cs typeface="Times New Roman"/>
              </a:rPr>
              <a:t>.</a:t>
            </a:r>
            <a:r>
              <a:rPr lang="en-US" altLang="zh-CN">
                <a:solidFill>
                  <a:srgbClr val="000000"/>
                </a:solidFill>
                <a:cs typeface="Times New Roman"/>
              </a:rPr>
              <a:t>tigers</a:t>
            </a:r>
            <a:r>
              <a:rPr lang="zh-CN" altLang="zh-CN">
                <a:solidFill>
                  <a:srgbClr val="000000"/>
                </a:solidFill>
                <a:cs typeface="Times New Roman"/>
              </a:rPr>
              <a:t>；</a:t>
            </a:r>
            <a:r>
              <a:rPr lang="en-US" altLang="zh-CN" smtClean="0">
                <a:solidFill>
                  <a:srgbClr val="000000"/>
                </a:solidFill>
                <a:cs typeface="Times New Roman"/>
              </a:rPr>
              <a:t>tiger</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6</a:t>
            </a:r>
            <a:r>
              <a:rPr lang="en-US" altLang="zh-CN">
                <a:solidFill>
                  <a:srgbClr val="000000"/>
                </a:solidFill>
                <a:latin typeface="宋体"/>
                <a:cs typeface="Times New Roman"/>
              </a:rPr>
              <a:t>.</a:t>
            </a:r>
            <a:r>
              <a:rPr lang="en-US" altLang="zh-CN">
                <a:solidFill>
                  <a:srgbClr val="000000"/>
                </a:solidFill>
                <a:cs typeface="Times New Roman"/>
              </a:rPr>
              <a:t>—I’m hungry</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endParaRPr lang="zh-CN" altLang="zh-CN" sz="1400">
              <a:solidFill>
                <a:schemeClr val="bg1"/>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Have a cake,please</a:t>
            </a:r>
            <a:r>
              <a:rPr lang="en-US" altLang="zh-CN">
                <a:solidFill>
                  <a:srgbClr val="000000"/>
                </a:solidFill>
                <a:latin typeface="宋体"/>
                <a:cs typeface="Times New Roman"/>
              </a:rPr>
              <a:t>.</a:t>
            </a:r>
            <a:r>
              <a:rPr lang="en-US" altLang="zh-CN">
                <a:solidFill>
                  <a:srgbClr val="000000"/>
                </a:solidFill>
                <a:cs typeface="Times New Roman"/>
              </a:rPr>
              <a:t>	</a:t>
            </a:r>
            <a:r>
              <a:rPr lang="zh-CN" altLang="zh-CN">
                <a:solidFill>
                  <a:srgbClr val="000000"/>
                </a:solidFill>
                <a:cs typeface="Times New Roman"/>
              </a:rPr>
              <a:t>　　　　　　</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Here’s some tea for you</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He’d like some rice</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7</a:t>
            </a:r>
            <a:r>
              <a:rPr lang="en-US" altLang="zh-CN">
                <a:solidFill>
                  <a:srgbClr val="000000"/>
                </a:solidFill>
                <a:latin typeface="宋体"/>
                <a:cs typeface="Times New Roman"/>
              </a:rPr>
              <a:t>.</a:t>
            </a:r>
            <a:r>
              <a:rPr lang="en-US" altLang="zh-CN">
                <a:solidFill>
                  <a:srgbClr val="000000"/>
                </a:solidFill>
                <a:cs typeface="Times New Roman"/>
              </a:rPr>
              <a:t>—Can you swim</a:t>
            </a:r>
            <a:r>
              <a:rPr lang="zh-CN" altLang="zh-CN">
                <a:solidFill>
                  <a:srgbClr val="000000"/>
                </a:solidFill>
                <a:cs typeface="Times New Roman"/>
              </a:rPr>
              <a:t>？</a:t>
            </a:r>
            <a:r>
              <a:rPr lang="en-US" altLang="zh-CN">
                <a:solidFill>
                  <a:srgbClr val="000000"/>
                </a:solidFill>
                <a:cs typeface="Times New Roman"/>
              </a:rPr>
              <a:t>—Tweet,tweet</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No,I don’t</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No,I can’t</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Yes,I can</a:t>
            </a:r>
            <a:r>
              <a:rPr lang="en-US" altLang="zh-CN">
                <a:solidFill>
                  <a:srgbClr val="000000"/>
                </a:solidFill>
                <a:latin typeface="宋体"/>
                <a:cs typeface="Times New Roman"/>
              </a:rPr>
              <a:t>.</a:t>
            </a:r>
            <a:endParaRPr lang="zh-CN" altLang="zh-CN" sz="1400">
              <a:solidFill>
                <a:srgbClr val="000000"/>
              </a:solidFill>
              <a:cs typeface="Times New Roman"/>
            </a:endParaRPr>
          </a:p>
        </p:txBody>
      </p:sp>
      <p:sp>
        <p:nvSpPr>
          <p:cNvPr id="6" name="矩形 5"/>
          <p:cNvSpPr/>
          <p:nvPr/>
        </p:nvSpPr>
        <p:spPr>
          <a:xfrm>
            <a:off x="897796" y="887255"/>
            <a:ext cx="444352" cy="523220"/>
          </a:xfrm>
          <a:prstGeom prst="rect">
            <a:avLst/>
          </a:prstGeom>
        </p:spPr>
        <p:txBody>
          <a:bodyPr wrap="none">
            <a:spAutoFit/>
          </a:bodyPr>
          <a:lstStyle/>
          <a:p>
            <a:r>
              <a:rPr lang="en-US" altLang="zh-CN"/>
              <a:t>A</a:t>
            </a:r>
            <a:endParaRPr lang="zh-CN" altLang="en-US"/>
          </a:p>
        </p:txBody>
      </p:sp>
      <p:sp>
        <p:nvSpPr>
          <p:cNvPr id="8" name="矩形 7"/>
          <p:cNvSpPr/>
          <p:nvPr/>
        </p:nvSpPr>
        <p:spPr>
          <a:xfrm>
            <a:off x="948337" y="2144972"/>
            <a:ext cx="444352" cy="523220"/>
          </a:xfrm>
          <a:prstGeom prst="rect">
            <a:avLst/>
          </a:prstGeom>
        </p:spPr>
        <p:txBody>
          <a:bodyPr wrap="none">
            <a:spAutoFit/>
          </a:bodyPr>
          <a:lstStyle/>
          <a:p>
            <a:r>
              <a:rPr lang="en-US" altLang="zh-CN"/>
              <a:t>A</a:t>
            </a:r>
            <a:endParaRPr lang="zh-CN" altLang="en-US"/>
          </a:p>
        </p:txBody>
      </p:sp>
      <p:sp>
        <p:nvSpPr>
          <p:cNvPr id="9" name="矩形 8"/>
          <p:cNvSpPr/>
          <p:nvPr/>
        </p:nvSpPr>
        <p:spPr>
          <a:xfrm>
            <a:off x="964258" y="472545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02392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20030"/>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8</a:t>
            </a:r>
            <a:r>
              <a:rPr lang="en-US" altLang="zh-CN">
                <a:solidFill>
                  <a:srgbClr val="000000"/>
                </a:solidFill>
                <a:latin typeface="宋体"/>
                <a:cs typeface="Times New Roman"/>
              </a:rPr>
              <a:t>.</a:t>
            </a:r>
            <a:r>
              <a:rPr lang="en-US" altLang="zh-CN">
                <a:solidFill>
                  <a:srgbClr val="000000"/>
                </a:solidFill>
                <a:cs typeface="Times New Roman"/>
              </a:rPr>
              <a:t>—Look at the grapes</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big grapes</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What a	B</a:t>
            </a:r>
            <a:r>
              <a:rPr lang="en-US" altLang="zh-CN">
                <a:solidFill>
                  <a:srgbClr val="000000"/>
                </a:solidFill>
                <a:latin typeface="宋体"/>
                <a:cs typeface="Times New Roman"/>
              </a:rPr>
              <a:t>.</a:t>
            </a:r>
            <a:r>
              <a:rPr lang="en-US" altLang="zh-CN">
                <a:solidFill>
                  <a:srgbClr val="000000"/>
                </a:solidFill>
                <a:cs typeface="Times New Roman"/>
              </a:rPr>
              <a:t>How	C</a:t>
            </a:r>
            <a:r>
              <a:rPr lang="en-US" altLang="zh-CN">
                <a:solidFill>
                  <a:srgbClr val="000000"/>
                </a:solidFill>
                <a:latin typeface="宋体"/>
                <a:cs typeface="Times New Roman"/>
              </a:rPr>
              <a:t>.</a:t>
            </a:r>
            <a:r>
              <a:rPr lang="en-US" altLang="zh-CN">
                <a:solidFill>
                  <a:srgbClr val="000000"/>
                </a:solidFill>
                <a:cs typeface="Times New Roman"/>
              </a:rPr>
              <a:t>What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9</a:t>
            </a:r>
            <a:r>
              <a:rPr lang="en-US" altLang="zh-CN">
                <a:solidFill>
                  <a:srgbClr val="000000"/>
                </a:solidFill>
                <a:latin typeface="宋体"/>
                <a:cs typeface="Times New Roman"/>
              </a:rPr>
              <a:t>.</a:t>
            </a:r>
            <a:r>
              <a:rPr lang="en-US" altLang="zh-CN">
                <a:solidFill>
                  <a:srgbClr val="000000"/>
                </a:solidFill>
                <a:cs typeface="Times New Roman"/>
              </a:rPr>
              <a:t>Go to the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cs typeface="Times New Roman"/>
              </a:rPr>
              <a:t>Have a snack</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z="1050"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pic>
        <p:nvPicPr>
          <p:cNvPr id="3" name="fs557.jpg" descr="id:2147490716;FounderCES"/>
          <p:cNvPicPr/>
          <p:nvPr/>
        </p:nvPicPr>
        <p:blipFill>
          <a:blip r:embed="rId2"/>
          <a:stretch>
            <a:fillRect/>
          </a:stretch>
        </p:blipFill>
        <p:spPr>
          <a:xfrm>
            <a:off x="2638822" y="2780928"/>
            <a:ext cx="1535149" cy="1152128"/>
          </a:xfrm>
          <a:prstGeom prst="rect">
            <a:avLst/>
          </a:prstGeom>
        </p:spPr>
      </p:pic>
      <p:pic>
        <p:nvPicPr>
          <p:cNvPr id="4" name="fs558.jpg" descr="id:2147490723;FounderCES"/>
          <p:cNvPicPr/>
          <p:nvPr/>
        </p:nvPicPr>
        <p:blipFill>
          <a:blip r:embed="rId3"/>
          <a:stretch>
            <a:fillRect/>
          </a:stretch>
        </p:blipFill>
        <p:spPr>
          <a:xfrm>
            <a:off x="5087094" y="2780928"/>
            <a:ext cx="1925320" cy="1152128"/>
          </a:xfrm>
          <a:prstGeom prst="rect">
            <a:avLst/>
          </a:prstGeom>
        </p:spPr>
      </p:pic>
      <p:pic>
        <p:nvPicPr>
          <p:cNvPr id="5" name="fs559.jpg" descr="id:2147490730;FounderCES"/>
          <p:cNvPicPr/>
          <p:nvPr/>
        </p:nvPicPr>
        <p:blipFill>
          <a:blip r:embed="rId4"/>
          <a:stretch>
            <a:fillRect/>
          </a:stretch>
        </p:blipFill>
        <p:spPr>
          <a:xfrm>
            <a:off x="7679382" y="2812885"/>
            <a:ext cx="1310443" cy="1152128"/>
          </a:xfrm>
          <a:prstGeom prst="rect">
            <a:avLst/>
          </a:prstGeom>
        </p:spPr>
      </p:pic>
      <p:sp>
        <p:nvSpPr>
          <p:cNvPr id="7" name="矩形 6"/>
          <p:cNvSpPr/>
          <p:nvPr/>
        </p:nvSpPr>
        <p:spPr>
          <a:xfrm>
            <a:off x="910630" y="2132856"/>
            <a:ext cx="423514" cy="523220"/>
          </a:xfrm>
          <a:prstGeom prst="rect">
            <a:avLst/>
          </a:prstGeom>
        </p:spPr>
        <p:txBody>
          <a:bodyPr wrap="none">
            <a:spAutoFit/>
          </a:bodyPr>
          <a:lstStyle/>
          <a:p>
            <a:r>
              <a:rPr lang="en-US" altLang="zh-CN"/>
              <a:t>B</a:t>
            </a:r>
            <a:endParaRPr lang="zh-CN" altLang="en-US"/>
          </a:p>
        </p:txBody>
      </p:sp>
      <p:sp>
        <p:nvSpPr>
          <p:cNvPr id="8" name="矩形 7"/>
          <p:cNvSpPr/>
          <p:nvPr/>
        </p:nvSpPr>
        <p:spPr>
          <a:xfrm>
            <a:off x="918510" y="908720"/>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097127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10</a:t>
            </a:r>
            <a:r>
              <a:rPr lang="en-US" altLang="zh-CN">
                <a:solidFill>
                  <a:srgbClr val="000000"/>
                </a:solidFill>
                <a:latin typeface="宋体"/>
                <a:cs typeface="Times New Roman"/>
              </a:rPr>
              <a:t>.</a:t>
            </a:r>
            <a:r>
              <a:rPr lang="en-US" altLang="zh-CN">
                <a:solidFill>
                  <a:srgbClr val="000000"/>
                </a:solidFill>
                <a:cs typeface="Times New Roman"/>
              </a:rPr>
              <a:t>There are</a:t>
            </a:r>
            <a:r>
              <a:rPr lang="zh-CN" altLang="zh-CN">
                <a:solidFill>
                  <a:srgbClr val="000000"/>
                </a:solidFill>
                <a:cs typeface="Times New Roman"/>
              </a:rPr>
              <a:t>（</a:t>
            </a:r>
            <a:r>
              <a:rPr lang="zh-CN" altLang="zh-CN">
                <a:solidFill>
                  <a:srgbClr val="000000"/>
                </a:solidFill>
                <a:ea typeface="楷体"/>
                <a:cs typeface="Times New Roman"/>
              </a:rPr>
              <a:t>有</a:t>
            </a:r>
            <a:r>
              <a:rPr lang="zh-CN" altLang="zh-CN">
                <a:solidFill>
                  <a:srgbClr val="000000"/>
                </a:solidFill>
                <a:cs typeface="Times New Roman"/>
              </a:rPr>
              <a:t>）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peoples</a:t>
            </a:r>
            <a:r>
              <a:rPr lang="zh-CN" altLang="zh-CN">
                <a:solidFill>
                  <a:srgbClr val="000000"/>
                </a:solidFill>
                <a:cs typeface="Times New Roman"/>
              </a:rPr>
              <a:t>（</a:t>
            </a:r>
            <a:r>
              <a:rPr lang="zh-CN" altLang="zh-CN">
                <a:solidFill>
                  <a:srgbClr val="000000"/>
                </a:solidFill>
                <a:ea typeface="楷体"/>
                <a:cs typeface="Times New Roman"/>
              </a:rPr>
              <a:t>民族</a:t>
            </a:r>
            <a:r>
              <a:rPr lang="zh-CN" altLang="zh-CN">
                <a:solidFill>
                  <a:srgbClr val="000000"/>
                </a:solidFill>
                <a:cs typeface="Times New Roman"/>
              </a:rPr>
              <a:t>）</a:t>
            </a:r>
            <a:r>
              <a:rPr lang="en-US" altLang="zh-CN">
                <a:solidFill>
                  <a:srgbClr val="000000"/>
                </a:solidFill>
                <a:cs typeface="Times New Roman"/>
              </a:rPr>
              <a:t> in China</a:t>
            </a:r>
            <a:r>
              <a:rPr lang="zh-CN" altLang="zh-CN">
                <a:solidFill>
                  <a:srgbClr val="000000"/>
                </a:solidFill>
                <a:cs typeface="Times New Roman"/>
              </a:rPr>
              <a:t>（</a:t>
            </a:r>
            <a:r>
              <a:rPr lang="zh-CN" altLang="zh-CN">
                <a:solidFill>
                  <a:srgbClr val="000000"/>
                </a:solidFill>
                <a:ea typeface="楷体"/>
                <a:cs typeface="Times New Roman"/>
              </a:rPr>
              <a:t>中国</a:t>
            </a:r>
            <a:r>
              <a:rPr lang="zh-CN" altLang="zh-CN">
                <a:solidFill>
                  <a:srgbClr val="000000"/>
                </a:solidFill>
                <a:cs typeface="Times New Roman"/>
              </a:rPr>
              <a: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twenty-six	B</a:t>
            </a:r>
            <a:r>
              <a:rPr lang="en-US" altLang="zh-CN">
                <a:solidFill>
                  <a:srgbClr val="000000"/>
                </a:solidFill>
                <a:latin typeface="宋体"/>
                <a:cs typeface="Times New Roman"/>
              </a:rPr>
              <a:t>.</a:t>
            </a:r>
            <a:r>
              <a:rPr lang="en-US" altLang="zh-CN">
                <a:solidFill>
                  <a:srgbClr val="000000"/>
                </a:solidFill>
                <a:cs typeface="Times New Roman"/>
              </a:rPr>
              <a:t>fifty-six	C</a:t>
            </a:r>
            <a:r>
              <a:rPr lang="en-US" altLang="zh-CN">
                <a:solidFill>
                  <a:srgbClr val="000000"/>
                </a:solidFill>
                <a:latin typeface="宋体"/>
                <a:cs typeface="Times New Roman"/>
              </a:rPr>
              <a:t>.</a:t>
            </a:r>
            <a:r>
              <a:rPr lang="en-US" altLang="zh-CN">
                <a:solidFill>
                  <a:srgbClr val="000000"/>
                </a:solidFill>
                <a:cs typeface="Times New Roman"/>
              </a:rPr>
              <a:t>seventy-two</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11</a:t>
            </a:r>
            <a:r>
              <a:rPr lang="en-US" altLang="zh-CN">
                <a:solidFill>
                  <a:srgbClr val="000000"/>
                </a:solidFill>
                <a:latin typeface="宋体"/>
                <a:cs typeface="Times New Roman"/>
              </a:rPr>
              <a:t>.</a:t>
            </a:r>
            <a:r>
              <a:rPr lang="en-US" altLang="zh-CN">
                <a:solidFill>
                  <a:srgbClr val="000000"/>
                </a:solidFill>
                <a:cs typeface="Times New Roman"/>
              </a:rPr>
              <a:t>—Can you play football</a:t>
            </a:r>
            <a:r>
              <a:rPr lang="zh-CN" altLang="zh-CN">
                <a:solidFill>
                  <a:srgbClr val="000000"/>
                </a:solidFill>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Yes,I like</a:t>
            </a:r>
            <a:r>
              <a:rPr lang="en-US" altLang="zh-CN">
                <a:solidFill>
                  <a:srgbClr val="000000"/>
                </a:solidFill>
                <a:latin typeface="宋体"/>
                <a:cs typeface="Times New Roman"/>
              </a:rPr>
              <a:t>.</a:t>
            </a:r>
            <a:r>
              <a:rPr lang="en-US" altLang="zh-CN">
                <a:solidFill>
                  <a:srgbClr val="000000"/>
                </a:solidFill>
                <a:cs typeface="Times New Roman"/>
              </a:rPr>
              <a:t>	</a:t>
            </a:r>
            <a:r>
              <a:rPr lang="zh-CN"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a:t>
            </a:r>
            <a:r>
              <a:rPr lang="en-US" altLang="zh-CN">
                <a:solidFill>
                  <a:srgbClr val="000000"/>
                </a:solidFill>
                <a:latin typeface="宋体"/>
                <a:cs typeface="Times New Roman"/>
              </a:rPr>
              <a:t>.</a:t>
            </a:r>
            <a:r>
              <a:rPr lang="en-US" altLang="zh-CN">
                <a:solidFill>
                  <a:srgbClr val="000000"/>
                </a:solidFill>
                <a:cs typeface="Times New Roman"/>
              </a:rPr>
              <a:t>But I can try</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No,you can’t</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12</a:t>
            </a:r>
            <a:r>
              <a:rPr lang="en-US" altLang="zh-CN">
                <a:solidFill>
                  <a:srgbClr val="000000"/>
                </a:solidFill>
                <a:latin typeface="宋体"/>
                <a:cs typeface="Times New Roman"/>
              </a:rPr>
              <a:t>.</a:t>
            </a:r>
            <a:r>
              <a:rPr lang="en-US" altLang="zh-CN">
                <a:solidFill>
                  <a:srgbClr val="000000"/>
                </a:solidFill>
                <a:cs typeface="Times New Roman"/>
              </a:rPr>
              <a:t>The noodles are for you</a:t>
            </a:r>
            <a:r>
              <a:rPr lang="en-US" altLang="zh-CN">
                <a:solidFill>
                  <a:srgbClr val="000000"/>
                </a:solidFill>
                <a:latin typeface="宋体"/>
                <a:cs typeface="Times New Roman"/>
              </a:rPr>
              <a:t>.</a:t>
            </a:r>
            <a:r>
              <a:rPr lang="en-US" altLang="zh-CN">
                <a:solidFill>
                  <a:srgbClr val="000000"/>
                </a:solidFill>
                <a:cs typeface="Times New Roman"/>
              </a:rPr>
              <a:t>Can you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all</a:t>
            </a:r>
            <a:r>
              <a:rPr lang="zh-CN" altLang="zh-CN">
                <a:solidFill>
                  <a:srgbClr val="000000"/>
                </a:solidFill>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eat it	B</a:t>
            </a:r>
            <a:r>
              <a:rPr lang="en-US" altLang="zh-CN">
                <a:solidFill>
                  <a:srgbClr val="000000"/>
                </a:solidFill>
                <a:latin typeface="宋体"/>
                <a:cs typeface="Times New Roman"/>
              </a:rPr>
              <a:t>.</a:t>
            </a:r>
            <a:r>
              <a:rPr lang="en-US" altLang="zh-CN">
                <a:solidFill>
                  <a:srgbClr val="000000"/>
                </a:solidFill>
                <a:cs typeface="Times New Roman"/>
              </a:rPr>
              <a:t>eat they	C</a:t>
            </a:r>
            <a:r>
              <a:rPr lang="en-US" altLang="zh-CN">
                <a:solidFill>
                  <a:srgbClr val="000000"/>
                </a:solidFill>
                <a:latin typeface="宋体"/>
                <a:cs typeface="Times New Roman"/>
              </a:rPr>
              <a:t>.</a:t>
            </a:r>
            <a:r>
              <a:rPr lang="en-US" altLang="zh-CN">
                <a:solidFill>
                  <a:srgbClr val="000000"/>
                </a:solidFill>
                <a:cs typeface="Times New Roman"/>
              </a:rPr>
              <a:t>eat them</a:t>
            </a:r>
            <a:endParaRPr lang="zh-CN" altLang="zh-CN" sz="1400">
              <a:solidFill>
                <a:srgbClr val="000000"/>
              </a:solidFill>
              <a:cs typeface="Times New Roman"/>
            </a:endParaRPr>
          </a:p>
        </p:txBody>
      </p:sp>
      <p:sp>
        <p:nvSpPr>
          <p:cNvPr id="4" name="矩形 3"/>
          <p:cNvSpPr/>
          <p:nvPr/>
        </p:nvSpPr>
        <p:spPr>
          <a:xfrm>
            <a:off x="910630" y="908720"/>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48337" y="2168186"/>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963784" y="4745739"/>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02470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三</a:t>
            </a:r>
            <a:r>
              <a:rPr lang="zh-CN" altLang="zh-CN">
                <a:solidFill>
                  <a:srgbClr val="000000"/>
                </a:solidFill>
                <a:ea typeface="黑体"/>
                <a:cs typeface="Times New Roman"/>
              </a:rPr>
              <a:t>、根据所给情境</a:t>
            </a:r>
            <a:r>
              <a:rPr lang="zh-CN" altLang="zh-CN">
                <a:solidFill>
                  <a:srgbClr val="000000"/>
                </a:solidFill>
                <a:cs typeface="Times New Roman"/>
              </a:rPr>
              <a:t>，</a:t>
            </a:r>
            <a:r>
              <a:rPr lang="zh-CN" altLang="zh-CN">
                <a:solidFill>
                  <a:srgbClr val="000000"/>
                </a:solidFill>
                <a:ea typeface="黑体"/>
                <a:cs typeface="Times New Roman"/>
              </a:rPr>
              <a:t>选择合适的句子</a:t>
            </a:r>
            <a:r>
              <a:rPr lang="zh-CN" altLang="zh-CN">
                <a:solidFill>
                  <a:srgbClr val="000000"/>
                </a:solidFill>
                <a:cs typeface="Times New Roman"/>
              </a:rPr>
              <a:t>，</a:t>
            </a:r>
            <a:r>
              <a:rPr lang="zh-CN" altLang="zh-CN">
                <a:solidFill>
                  <a:srgbClr val="000000"/>
                </a:solidFill>
                <a:ea typeface="黑体"/>
                <a:cs typeface="Times New Roman"/>
              </a:rPr>
              <a:t>补全对话</a:t>
            </a:r>
            <a:r>
              <a:rPr lang="zh-CN" altLang="zh-CN">
                <a:solidFill>
                  <a:srgbClr val="000000"/>
                </a:solidFill>
                <a:cs typeface="Times New Roman"/>
              </a:rPr>
              <a:t>，</a:t>
            </a:r>
            <a:r>
              <a:rPr lang="zh-CN" altLang="zh-CN">
                <a:solidFill>
                  <a:srgbClr val="000000"/>
                </a:solidFill>
                <a:ea typeface="黑体"/>
                <a:cs typeface="Times New Roman"/>
              </a:rPr>
              <a:t>将序号填在横线上。</a:t>
            </a:r>
            <a:r>
              <a:rPr lang="zh-CN" altLang="zh-CN">
                <a:solidFill>
                  <a:srgbClr val="000000"/>
                </a:solidFill>
                <a:cs typeface="Times New Roman"/>
              </a:rPr>
              <a:t>（</a:t>
            </a:r>
            <a:r>
              <a:rPr lang="zh-CN" altLang="zh-CN">
                <a:solidFill>
                  <a:srgbClr val="000000"/>
                </a:solidFill>
                <a:ea typeface="楷体"/>
                <a:cs typeface="Times New Roman"/>
              </a:rPr>
              <a:t>有两项多余</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15</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每小题</a:t>
            </a:r>
            <a:r>
              <a:rPr lang="en-US" altLang="zh-CN">
                <a:solidFill>
                  <a:srgbClr val="000000"/>
                </a:solidFill>
                <a:cs typeface="Times New Roman"/>
              </a:rPr>
              <a:t>3</a:t>
            </a:r>
            <a:r>
              <a:rPr lang="zh-CN" altLang="zh-CN">
                <a:solidFill>
                  <a:srgbClr val="000000"/>
                </a:solidFill>
                <a:ea typeface="楷体"/>
                <a:cs typeface="Times New Roman"/>
              </a:rPr>
              <a:t>分</a:t>
            </a:r>
            <a:r>
              <a:rPr lang="zh-CN" altLang="zh-CN" smtClean="0">
                <a:solidFill>
                  <a:srgbClr val="000000"/>
                </a:solidFill>
                <a:cs typeface="Times New Roman"/>
              </a:rPr>
              <a:t>）</a:t>
            </a:r>
            <a:endParaRPr lang="zh-CN" altLang="zh-CN" sz="1400">
              <a:solidFill>
                <a:srgbClr val="000000"/>
              </a:solidFill>
              <a:cs typeface="Times New Roman"/>
            </a:endParaRPr>
          </a:p>
        </p:txBody>
      </p:sp>
      <p:sp>
        <p:nvSpPr>
          <p:cNvPr id="4" name="矩形 3"/>
          <p:cNvSpPr/>
          <p:nvPr/>
        </p:nvSpPr>
        <p:spPr>
          <a:xfrm>
            <a:off x="360854" y="2060848"/>
            <a:ext cx="11485848" cy="3953133"/>
          </a:xfrm>
          <a:prstGeom prst="rect">
            <a:avLst/>
          </a:prstGeom>
          <a:ln w="19050">
            <a:solidFill>
              <a:schemeClr val="tx1"/>
            </a:solidFill>
          </a:ln>
        </p:spPr>
        <p:txBody>
          <a:bodyPr wrap="square">
            <a:spAutoFit/>
          </a:bodyPr>
          <a:lstStyle/>
          <a:p>
            <a:pPr algn="just">
              <a:lnSpc>
                <a:spcPct val="130000"/>
              </a:lnSpc>
              <a:spcAft>
                <a:spcPts val="0"/>
              </a:spcAft>
              <a:tabLst>
                <a:tab pos="1710690" algn="l"/>
                <a:tab pos="4231005" algn="l"/>
                <a:tab pos="6751320" algn="l"/>
              </a:tabLst>
            </a:pPr>
            <a:r>
              <a:rPr lang="en-US" altLang="zh-CN" b="0" dirty="0" err="1">
                <a:solidFill>
                  <a:srgbClr val="000000"/>
                </a:solidFill>
                <a:latin typeface="Times New Roman"/>
                <a:ea typeface="宋体"/>
                <a:cs typeface="Times New Roman"/>
              </a:rPr>
              <a:t>A</a:t>
            </a:r>
            <a:r>
              <a:rPr lang="en-US" altLang="zh-CN" b="0" dirty="0" err="1">
                <a:solidFill>
                  <a:srgbClr val="000000"/>
                </a:solidFill>
                <a:latin typeface="宋体"/>
                <a:ea typeface="宋体"/>
                <a:cs typeface="Times New Roman"/>
              </a:rPr>
              <a:t>.</a:t>
            </a:r>
            <a:r>
              <a:rPr lang="en-US" altLang="zh-CN" b="0" dirty="0" err="1">
                <a:solidFill>
                  <a:srgbClr val="000000"/>
                </a:solidFill>
                <a:latin typeface="Times New Roman"/>
                <a:ea typeface="宋体"/>
                <a:cs typeface="Times New Roman"/>
              </a:rPr>
              <a:t>Look</a:t>
            </a:r>
            <a:r>
              <a:rPr lang="zh-CN" altLang="zh-CN" b="0" dirty="0">
                <a:solidFill>
                  <a:srgbClr val="000000"/>
                </a:solidFill>
                <a:latin typeface="Times New Roman"/>
                <a:ea typeface="宋体"/>
                <a:cs typeface="Times New Roman"/>
              </a:rPr>
              <a:t>！</a:t>
            </a:r>
            <a:r>
              <a:rPr lang="en-US" altLang="zh-CN" b="0" dirty="0">
                <a:solidFill>
                  <a:srgbClr val="000000"/>
                </a:solidFill>
                <a:latin typeface="Times New Roman"/>
                <a:ea typeface="宋体"/>
                <a:cs typeface="Times New Roman"/>
              </a:rPr>
              <a:t>They are on the tree</a:t>
            </a:r>
            <a:r>
              <a:rPr lang="en-US" altLang="zh-CN" b="0" dirty="0">
                <a:solidFill>
                  <a:srgbClr val="000000"/>
                </a:solidFill>
                <a:latin typeface="宋体"/>
                <a:ea typeface="宋体"/>
                <a:cs typeface="Times New Roman"/>
              </a:rPr>
              <a:t>.</a:t>
            </a:r>
            <a:endParaRPr lang="zh-CN" altLang="zh-CN" sz="1400" b="0" dirty="0">
              <a:solidFill>
                <a:srgbClr val="000000"/>
              </a:solidFill>
              <a:latin typeface="Times New Roman"/>
              <a:ea typeface="宋体"/>
              <a:cs typeface="Times New Roman"/>
            </a:endParaRPr>
          </a:p>
          <a:p>
            <a:pPr algn="just">
              <a:lnSpc>
                <a:spcPct val="130000"/>
              </a:lnSpc>
              <a:spcAft>
                <a:spcPts val="0"/>
              </a:spcAft>
              <a:tabLst>
                <a:tab pos="1710690" algn="l"/>
                <a:tab pos="4231005" algn="l"/>
                <a:tab pos="6751320" algn="l"/>
              </a:tabLst>
            </a:pPr>
            <a:r>
              <a:rPr lang="en-US" altLang="zh-CN" b="0" dirty="0" err="1">
                <a:solidFill>
                  <a:srgbClr val="000000"/>
                </a:solidFill>
                <a:latin typeface="Times New Roman"/>
                <a:ea typeface="宋体"/>
                <a:cs typeface="Times New Roman"/>
              </a:rPr>
              <a:t>B</a:t>
            </a:r>
            <a:r>
              <a:rPr lang="en-US" altLang="zh-CN" b="0" dirty="0" err="1">
                <a:solidFill>
                  <a:srgbClr val="000000"/>
                </a:solidFill>
                <a:latin typeface="宋体"/>
                <a:ea typeface="宋体"/>
                <a:cs typeface="Times New Roman"/>
              </a:rPr>
              <a:t>.</a:t>
            </a:r>
            <a:r>
              <a:rPr lang="en-US" altLang="zh-CN" b="0" dirty="0" err="1">
                <a:solidFill>
                  <a:srgbClr val="000000"/>
                </a:solidFill>
                <a:latin typeface="Times New Roman"/>
                <a:ea typeface="宋体"/>
                <a:cs typeface="Times New Roman"/>
              </a:rPr>
              <a:t>It’s</a:t>
            </a:r>
            <a:r>
              <a:rPr lang="en-US" altLang="zh-CN" b="0" dirty="0">
                <a:solidFill>
                  <a:srgbClr val="000000"/>
                </a:solidFill>
                <a:latin typeface="Times New Roman"/>
                <a:ea typeface="宋体"/>
                <a:cs typeface="Times New Roman"/>
              </a:rPr>
              <a:t> not big but nice</a:t>
            </a:r>
            <a:r>
              <a:rPr lang="en-US" altLang="zh-CN" b="0" dirty="0">
                <a:solidFill>
                  <a:srgbClr val="000000"/>
                </a:solidFill>
                <a:latin typeface="宋体"/>
                <a:ea typeface="宋体"/>
                <a:cs typeface="Times New Roman"/>
              </a:rPr>
              <a:t>.</a:t>
            </a:r>
            <a:endParaRPr lang="zh-CN" altLang="zh-CN" sz="1400" b="0" dirty="0">
              <a:solidFill>
                <a:srgbClr val="000000"/>
              </a:solidFill>
              <a:latin typeface="Times New Roman"/>
              <a:ea typeface="宋体"/>
              <a:cs typeface="Times New Roman"/>
            </a:endParaRPr>
          </a:p>
          <a:p>
            <a:pPr algn="just">
              <a:lnSpc>
                <a:spcPct val="130000"/>
              </a:lnSpc>
              <a:spcAft>
                <a:spcPts val="0"/>
              </a:spcAft>
              <a:tabLst>
                <a:tab pos="1710690" algn="l"/>
                <a:tab pos="4231005" algn="l"/>
                <a:tab pos="6751320" algn="l"/>
              </a:tabLst>
            </a:pPr>
            <a:r>
              <a:rPr lang="en-US" altLang="zh-CN" b="0" dirty="0" err="1">
                <a:solidFill>
                  <a:srgbClr val="000000"/>
                </a:solidFill>
                <a:latin typeface="Times New Roman"/>
                <a:ea typeface="宋体"/>
                <a:cs typeface="Times New Roman"/>
              </a:rPr>
              <a:t>C</a:t>
            </a:r>
            <a:r>
              <a:rPr lang="en-US" altLang="zh-CN" b="0" dirty="0" err="1">
                <a:solidFill>
                  <a:srgbClr val="000000"/>
                </a:solidFill>
                <a:latin typeface="宋体"/>
                <a:ea typeface="宋体"/>
                <a:cs typeface="Times New Roman"/>
              </a:rPr>
              <a:t>.</a:t>
            </a:r>
            <a:r>
              <a:rPr lang="en-US" altLang="zh-CN" b="0" dirty="0" err="1">
                <a:solidFill>
                  <a:srgbClr val="000000"/>
                </a:solidFill>
                <a:latin typeface="Times New Roman"/>
                <a:ea typeface="宋体"/>
                <a:cs typeface="Times New Roman"/>
              </a:rPr>
              <a:t>We</a:t>
            </a:r>
            <a:r>
              <a:rPr lang="en-US" altLang="zh-CN" b="0" dirty="0">
                <a:solidFill>
                  <a:srgbClr val="000000"/>
                </a:solidFill>
                <a:latin typeface="Times New Roman"/>
                <a:ea typeface="宋体"/>
                <a:cs typeface="Times New Roman"/>
              </a:rPr>
              <a:t> can make some orange juice with them</a:t>
            </a:r>
            <a:r>
              <a:rPr lang="en-US" altLang="zh-CN" b="0" dirty="0">
                <a:solidFill>
                  <a:srgbClr val="000000"/>
                </a:solidFill>
                <a:latin typeface="宋体"/>
                <a:ea typeface="宋体"/>
                <a:cs typeface="Times New Roman"/>
              </a:rPr>
              <a:t>.</a:t>
            </a:r>
            <a:endParaRPr lang="zh-CN" altLang="zh-CN" sz="1400" b="0" dirty="0">
              <a:solidFill>
                <a:srgbClr val="000000"/>
              </a:solidFill>
              <a:latin typeface="Times New Roman"/>
              <a:ea typeface="宋体"/>
              <a:cs typeface="Times New Roman"/>
            </a:endParaRPr>
          </a:p>
          <a:p>
            <a:pPr algn="just">
              <a:lnSpc>
                <a:spcPct val="130000"/>
              </a:lnSpc>
              <a:spcAft>
                <a:spcPts val="0"/>
              </a:spcAft>
              <a:tabLst>
                <a:tab pos="1710690" algn="l"/>
                <a:tab pos="4231005" algn="l"/>
                <a:tab pos="6751320" algn="l"/>
              </a:tabLst>
            </a:pPr>
            <a:r>
              <a:rPr lang="en-US" altLang="zh-CN" b="0" dirty="0" err="1">
                <a:solidFill>
                  <a:srgbClr val="000000"/>
                </a:solidFill>
                <a:latin typeface="Times New Roman"/>
                <a:ea typeface="宋体"/>
                <a:cs typeface="Times New Roman"/>
              </a:rPr>
              <a:t>D</a:t>
            </a:r>
            <a:r>
              <a:rPr lang="en-US" altLang="zh-CN" b="0" dirty="0" err="1">
                <a:solidFill>
                  <a:srgbClr val="000000"/>
                </a:solidFill>
                <a:latin typeface="宋体"/>
                <a:ea typeface="宋体"/>
                <a:cs typeface="Times New Roman"/>
              </a:rPr>
              <a:t>.</a:t>
            </a:r>
            <a:r>
              <a:rPr lang="en-US" altLang="zh-CN" b="0" dirty="0" err="1">
                <a:solidFill>
                  <a:srgbClr val="000000"/>
                </a:solidFill>
                <a:latin typeface="Times New Roman"/>
                <a:ea typeface="宋体"/>
                <a:cs typeface="Times New Roman"/>
              </a:rPr>
              <a:t>Me</a:t>
            </a:r>
            <a:r>
              <a:rPr lang="en-US" altLang="zh-CN" b="0" dirty="0">
                <a:solidFill>
                  <a:srgbClr val="000000"/>
                </a:solidFill>
                <a:latin typeface="Times New Roman"/>
                <a:ea typeface="宋体"/>
                <a:cs typeface="Times New Roman"/>
              </a:rPr>
              <a:t> too</a:t>
            </a:r>
            <a:r>
              <a:rPr lang="en-US" altLang="zh-CN" b="0" dirty="0">
                <a:solidFill>
                  <a:srgbClr val="000000"/>
                </a:solidFill>
                <a:latin typeface="宋体"/>
                <a:ea typeface="宋体"/>
                <a:cs typeface="Times New Roman"/>
              </a:rPr>
              <a:t>.</a:t>
            </a:r>
            <a:endParaRPr lang="zh-CN" altLang="zh-CN" sz="1400" b="0" dirty="0">
              <a:solidFill>
                <a:srgbClr val="000000"/>
              </a:solidFill>
              <a:latin typeface="Times New Roman"/>
              <a:ea typeface="宋体"/>
              <a:cs typeface="Times New Roman"/>
            </a:endParaRPr>
          </a:p>
          <a:p>
            <a:pPr algn="just">
              <a:lnSpc>
                <a:spcPct val="130000"/>
              </a:lnSpc>
              <a:spcAft>
                <a:spcPts val="0"/>
              </a:spcAft>
              <a:tabLst>
                <a:tab pos="1710690" algn="l"/>
                <a:tab pos="4231005" algn="l"/>
                <a:tab pos="6751320" algn="l"/>
              </a:tabLst>
            </a:pPr>
            <a:r>
              <a:rPr lang="en-US" altLang="zh-CN" b="0" dirty="0" err="1">
                <a:solidFill>
                  <a:srgbClr val="000000"/>
                </a:solidFill>
                <a:latin typeface="Times New Roman"/>
                <a:ea typeface="宋体"/>
                <a:cs typeface="Times New Roman"/>
              </a:rPr>
              <a:t>E</a:t>
            </a:r>
            <a:r>
              <a:rPr lang="en-US" altLang="zh-CN" b="0" dirty="0" err="1">
                <a:solidFill>
                  <a:srgbClr val="000000"/>
                </a:solidFill>
                <a:latin typeface="宋体"/>
                <a:ea typeface="宋体"/>
                <a:cs typeface="Times New Roman"/>
              </a:rPr>
              <a:t>.</a:t>
            </a:r>
            <a:r>
              <a:rPr lang="en-US" altLang="zh-CN" b="0" dirty="0" err="1">
                <a:solidFill>
                  <a:srgbClr val="000000"/>
                </a:solidFill>
                <a:latin typeface="Times New Roman"/>
                <a:ea typeface="宋体"/>
                <a:cs typeface="Times New Roman"/>
              </a:rPr>
              <a:t>Let’s</a:t>
            </a:r>
            <a:r>
              <a:rPr lang="en-US" altLang="zh-CN" b="0" dirty="0">
                <a:solidFill>
                  <a:srgbClr val="000000"/>
                </a:solidFill>
                <a:latin typeface="Times New Roman"/>
                <a:ea typeface="宋体"/>
                <a:cs typeface="Times New Roman"/>
              </a:rPr>
              <a:t> make a cake with some bananas</a:t>
            </a:r>
            <a:r>
              <a:rPr lang="en-US" altLang="zh-CN" b="0" dirty="0">
                <a:solidFill>
                  <a:srgbClr val="000000"/>
                </a:solidFill>
                <a:latin typeface="宋体"/>
                <a:ea typeface="宋体"/>
                <a:cs typeface="Times New Roman"/>
              </a:rPr>
              <a:t>.</a:t>
            </a:r>
            <a:endParaRPr lang="zh-CN" altLang="zh-CN" sz="1400" b="0" dirty="0">
              <a:solidFill>
                <a:srgbClr val="000000"/>
              </a:solidFill>
              <a:latin typeface="Times New Roman"/>
              <a:ea typeface="宋体"/>
              <a:cs typeface="Times New Roman"/>
            </a:endParaRPr>
          </a:p>
          <a:p>
            <a:pPr algn="just">
              <a:lnSpc>
                <a:spcPct val="130000"/>
              </a:lnSpc>
              <a:spcAft>
                <a:spcPts val="0"/>
              </a:spcAft>
              <a:tabLst>
                <a:tab pos="1710690" algn="l"/>
                <a:tab pos="4231005" algn="l"/>
                <a:tab pos="6751320" algn="l"/>
              </a:tabLst>
            </a:pPr>
            <a:r>
              <a:rPr lang="en-US" altLang="zh-CN" b="0" dirty="0" err="1">
                <a:solidFill>
                  <a:srgbClr val="000000"/>
                </a:solidFill>
                <a:latin typeface="Times New Roman"/>
                <a:ea typeface="宋体"/>
                <a:cs typeface="Times New Roman"/>
              </a:rPr>
              <a:t>F</a:t>
            </a:r>
            <a:r>
              <a:rPr lang="en-US" altLang="zh-CN" b="0" dirty="0" err="1">
                <a:solidFill>
                  <a:srgbClr val="000000"/>
                </a:solidFill>
                <a:latin typeface="宋体"/>
                <a:ea typeface="宋体"/>
                <a:cs typeface="Times New Roman"/>
              </a:rPr>
              <a:t>.</a:t>
            </a:r>
            <a:r>
              <a:rPr lang="en-US" altLang="zh-CN" b="0" dirty="0" err="1">
                <a:solidFill>
                  <a:srgbClr val="000000"/>
                </a:solidFill>
                <a:latin typeface="Times New Roman"/>
                <a:ea typeface="宋体"/>
                <a:cs typeface="Times New Roman"/>
              </a:rPr>
              <a:t>No,I</a:t>
            </a:r>
            <a:r>
              <a:rPr lang="en-US" altLang="zh-CN" b="0" dirty="0">
                <a:solidFill>
                  <a:srgbClr val="000000"/>
                </a:solidFill>
                <a:latin typeface="Times New Roman"/>
                <a:ea typeface="宋体"/>
                <a:cs typeface="Times New Roman"/>
              </a:rPr>
              <a:t> don’t</a:t>
            </a:r>
            <a:r>
              <a:rPr lang="en-US" altLang="zh-CN" b="0" dirty="0">
                <a:solidFill>
                  <a:srgbClr val="000000"/>
                </a:solidFill>
                <a:latin typeface="宋体"/>
                <a:ea typeface="宋体"/>
                <a:cs typeface="Times New Roman"/>
              </a:rPr>
              <a:t>.</a:t>
            </a:r>
            <a:endParaRPr lang="zh-CN" altLang="zh-CN" sz="1400" b="0" dirty="0">
              <a:solidFill>
                <a:srgbClr val="000000"/>
              </a:solidFill>
              <a:latin typeface="Times New Roman"/>
              <a:ea typeface="宋体"/>
              <a:cs typeface="Times New Roman"/>
            </a:endParaRPr>
          </a:p>
          <a:p>
            <a:pPr algn="just">
              <a:lnSpc>
                <a:spcPct val="130000"/>
              </a:lnSpc>
              <a:spcAft>
                <a:spcPts val="0"/>
              </a:spcAft>
              <a:tabLst>
                <a:tab pos="1710690" algn="l"/>
                <a:tab pos="4231005" algn="l"/>
                <a:tab pos="6751320" algn="l"/>
              </a:tabLst>
            </a:pPr>
            <a:r>
              <a:rPr lang="en-US" altLang="zh-CN" b="0" dirty="0" err="1">
                <a:solidFill>
                  <a:srgbClr val="000000"/>
                </a:solidFill>
                <a:latin typeface="Times New Roman"/>
                <a:ea typeface="宋体"/>
                <a:cs typeface="Times New Roman"/>
              </a:rPr>
              <a:t>G</a:t>
            </a:r>
            <a:r>
              <a:rPr lang="en-US" altLang="zh-CN" b="0" dirty="0" err="1">
                <a:solidFill>
                  <a:srgbClr val="000000"/>
                </a:solidFill>
                <a:latin typeface="宋体"/>
                <a:ea typeface="宋体"/>
                <a:cs typeface="Times New Roman"/>
              </a:rPr>
              <a:t>.</a:t>
            </a:r>
            <a:r>
              <a:rPr lang="en-US" altLang="zh-CN" b="0" dirty="0" err="1">
                <a:solidFill>
                  <a:srgbClr val="000000"/>
                </a:solidFill>
                <a:latin typeface="Times New Roman"/>
                <a:ea typeface="宋体"/>
                <a:cs typeface="Times New Roman"/>
              </a:rPr>
              <a:t>How</a:t>
            </a:r>
            <a:r>
              <a:rPr lang="en-US" altLang="zh-CN" b="0" dirty="0">
                <a:solidFill>
                  <a:srgbClr val="000000"/>
                </a:solidFill>
                <a:latin typeface="Times New Roman"/>
                <a:ea typeface="宋体"/>
                <a:cs typeface="Times New Roman"/>
              </a:rPr>
              <a:t> many orange trees do you have</a:t>
            </a:r>
            <a:r>
              <a:rPr lang="zh-CN" altLang="zh-CN" b="0" dirty="0">
                <a:solidFill>
                  <a:srgbClr val="000000"/>
                </a:solidFill>
                <a:latin typeface="Times New Roman"/>
                <a:ea typeface="宋体"/>
                <a:cs typeface="Times New Roman"/>
              </a:rPr>
              <a:t>？</a:t>
            </a:r>
            <a:endParaRPr lang="zh-CN" altLang="zh-CN" sz="1400" b="0" dirty="0">
              <a:solidFill>
                <a:srgbClr val="000000"/>
              </a:solidFill>
              <a:effectLst/>
              <a:latin typeface="Times New Roman"/>
              <a:ea typeface="宋体"/>
              <a:cs typeface="Times New Roman"/>
            </a:endParaRPr>
          </a:p>
        </p:txBody>
      </p:sp>
    </p:spTree>
    <p:extLst>
      <p:ext uri="{BB962C8B-B14F-4D97-AF65-F5344CB8AC3E}">
        <p14:creationId xmlns:p14="http://schemas.microsoft.com/office/powerpoint/2010/main" val="3682716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en-US" altLang="zh-CN" b="1" smtClean="0">
                <a:solidFill>
                  <a:srgbClr val="000000"/>
                </a:solidFill>
                <a:cs typeface="Times New Roman"/>
              </a:rPr>
              <a:t>Grandpa</a:t>
            </a:r>
            <a:r>
              <a:rPr lang="zh-CN" altLang="zh-CN">
                <a:solidFill>
                  <a:srgbClr val="000000"/>
                </a:solidFill>
                <a:cs typeface="Times New Roman"/>
              </a:rPr>
              <a:t>：</a:t>
            </a:r>
            <a:r>
              <a:rPr lang="en-US" altLang="zh-CN">
                <a:solidFill>
                  <a:srgbClr val="000000"/>
                </a:solidFill>
                <a:cs typeface="Times New Roman"/>
              </a:rPr>
              <a:t>Look</a:t>
            </a:r>
            <a:r>
              <a:rPr lang="zh-CN" altLang="zh-CN">
                <a:solidFill>
                  <a:srgbClr val="000000"/>
                </a:solidFill>
                <a:cs typeface="Times New Roman"/>
              </a:rPr>
              <a:t>！</a:t>
            </a:r>
            <a:r>
              <a:rPr lang="en-US" altLang="zh-CN">
                <a:solidFill>
                  <a:srgbClr val="000000"/>
                </a:solidFill>
                <a:cs typeface="Times New Roman"/>
              </a:rPr>
              <a:t>This is my new fruit farm</a:t>
            </a:r>
            <a:r>
              <a:rPr lang="en-US" altLang="zh-CN">
                <a:solidFill>
                  <a:srgbClr val="000000"/>
                </a:solidFill>
                <a:latin typeface="宋体"/>
                <a:cs typeface="Times New Roman"/>
              </a:rPr>
              <a:t>.</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sz="2400"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Bill</a:t>
            </a:r>
            <a:r>
              <a:rPr lang="zh-CN" altLang="zh-CN">
                <a:solidFill>
                  <a:srgbClr val="000000"/>
                </a:solidFill>
                <a:cs typeface="Times New Roman"/>
              </a:rPr>
              <a:t>：</a:t>
            </a:r>
            <a:r>
              <a:rPr lang="en-US" altLang="zh-CN">
                <a:solidFill>
                  <a:srgbClr val="000000"/>
                </a:solidFill>
                <a:cs typeface="Times New Roman"/>
              </a:rPr>
              <a:t>Wonderful</a:t>
            </a:r>
            <a:r>
              <a:rPr lang="zh-CN" altLang="zh-CN">
                <a:solidFill>
                  <a:srgbClr val="000000"/>
                </a:solidFill>
                <a:cs typeface="Times New Roman"/>
              </a:rPr>
              <a:t>！</a:t>
            </a:r>
            <a:r>
              <a:rPr lang="en-US" altLang="zh-CN">
                <a:solidFill>
                  <a:srgbClr val="000000"/>
                </a:solidFill>
                <a:cs typeface="Times New Roman"/>
              </a:rPr>
              <a:t>Do you have any oranges,Grandpa</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Grandpa</a:t>
            </a:r>
            <a:r>
              <a:rPr lang="zh-CN" altLang="zh-CN">
                <a:solidFill>
                  <a:srgbClr val="000000"/>
                </a:solidFill>
                <a:cs typeface="Times New Roman"/>
              </a:rPr>
              <a:t>：</a:t>
            </a:r>
            <a:r>
              <a:rPr lang="en-US" altLang="zh-CN">
                <a:solidFill>
                  <a:srgbClr val="000000"/>
                </a:solidFill>
                <a:cs typeface="Times New Roman"/>
              </a:rPr>
              <a:t>Yes</a:t>
            </a:r>
            <a:r>
              <a:rPr lang="en-US" altLang="zh-CN">
                <a:solidFill>
                  <a:srgbClr val="000000"/>
                </a:solidFill>
                <a:latin typeface="宋体"/>
                <a:cs typeface="Times New Roman"/>
              </a:rPr>
              <a:t>.</a:t>
            </a:r>
            <a:r>
              <a:rPr lang="en-US" altLang="zh-CN">
                <a:solidFill>
                  <a:srgbClr val="000000"/>
                </a:solidFill>
                <a:cs typeface="Times New Roman"/>
              </a:rPr>
              <a:t>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Bill</a:t>
            </a:r>
            <a:r>
              <a:rPr lang="zh-CN" altLang="zh-CN">
                <a:solidFill>
                  <a:srgbClr val="000000"/>
                </a:solidFill>
                <a:cs typeface="Times New Roman"/>
              </a:rPr>
              <a:t>：</a:t>
            </a:r>
            <a:r>
              <a:rPr lang="en-US" altLang="zh-CN">
                <a:solidFill>
                  <a:srgbClr val="000000"/>
                </a:solidFill>
                <a:cs typeface="Times New Roman"/>
              </a:rPr>
              <a:t>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Grandpa</a:t>
            </a:r>
            <a:r>
              <a:rPr lang="zh-CN" altLang="zh-CN">
                <a:solidFill>
                  <a:srgbClr val="000000"/>
                </a:solidFill>
                <a:cs typeface="Times New Roman"/>
              </a:rPr>
              <a:t>：</a:t>
            </a:r>
            <a:r>
              <a:rPr lang="en-US" altLang="zh-CN">
                <a:solidFill>
                  <a:srgbClr val="000000"/>
                </a:solidFill>
                <a:cs typeface="Times New Roman"/>
              </a:rPr>
              <a:t>I have twenty orange trees</a:t>
            </a:r>
            <a:r>
              <a:rPr lang="en-US" altLang="zh-CN">
                <a:solidFill>
                  <a:srgbClr val="000000"/>
                </a:solidFill>
                <a:latin typeface="宋体"/>
                <a:cs typeface="Times New Roman"/>
              </a:rPr>
              <a:t>.</a:t>
            </a:r>
            <a:r>
              <a:rPr lang="en-US" altLang="zh-CN">
                <a:solidFill>
                  <a:srgbClr val="000000"/>
                </a:solidFill>
                <a:cs typeface="Times New Roman"/>
              </a:rPr>
              <a:t>I like oranges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Bill</a:t>
            </a:r>
            <a:r>
              <a:rPr lang="zh-CN" altLang="zh-CN">
                <a:solidFill>
                  <a:srgbClr val="000000"/>
                </a:solidFill>
                <a:cs typeface="Times New Roman"/>
              </a:rPr>
              <a:t>：</a:t>
            </a:r>
            <a:r>
              <a:rPr lang="en-US" altLang="zh-CN">
                <a:solidFill>
                  <a:srgbClr val="000000"/>
                </a:solidFill>
                <a:cs typeface="Times New Roman"/>
              </a:rPr>
              <a:t>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They are juicy and sweet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Grandpa</a:t>
            </a:r>
            <a:r>
              <a:rPr lang="zh-CN" altLang="zh-CN">
                <a:solidFill>
                  <a:srgbClr val="000000"/>
                </a:solidFill>
                <a:cs typeface="Times New Roman"/>
              </a:rPr>
              <a:t>：</a:t>
            </a:r>
            <a:r>
              <a:rPr lang="en-US" altLang="zh-CN">
                <a:solidFill>
                  <a:srgbClr val="000000"/>
                </a:solidFill>
                <a:cs typeface="Times New Roman"/>
              </a:rPr>
              <a:t>Let’s pick some oranges,Bill</a:t>
            </a:r>
            <a:r>
              <a:rPr lang="en-US" altLang="zh-CN">
                <a:solidFill>
                  <a:srgbClr val="000000"/>
                </a:solidFill>
                <a:latin typeface="宋体"/>
                <a:cs typeface="Times New Roman"/>
              </a:rPr>
              <a:t>.</a:t>
            </a:r>
            <a:r>
              <a:rPr lang="en-US" altLang="zh-CN">
                <a:solidFill>
                  <a:srgbClr val="000000"/>
                </a:solidFill>
                <a:cs typeface="Times New Roman"/>
              </a:rPr>
              <a:t>5</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Bill</a:t>
            </a:r>
            <a:r>
              <a:rPr lang="zh-CN" altLang="zh-CN">
                <a:solidFill>
                  <a:srgbClr val="000000"/>
                </a:solidFill>
                <a:cs typeface="Times New Roman"/>
              </a:rPr>
              <a:t>：</a:t>
            </a:r>
            <a:r>
              <a:rPr lang="en-US" altLang="zh-CN">
                <a:solidFill>
                  <a:srgbClr val="000000"/>
                </a:solidFill>
                <a:cs typeface="Times New Roman"/>
              </a:rPr>
              <a:t>Good idea</a:t>
            </a:r>
            <a:r>
              <a:rPr lang="zh-CN" altLang="zh-CN" smtClean="0">
                <a:solidFill>
                  <a:srgbClr val="000000"/>
                </a:solidFill>
                <a:cs typeface="Times New Roman"/>
              </a:rPr>
              <a:t>！</a:t>
            </a:r>
            <a:endParaRPr lang="zh-CN" altLang="zh-CN" sz="1400">
              <a:solidFill>
                <a:srgbClr val="000000"/>
              </a:solidFill>
              <a:cs typeface="Times New Roman"/>
            </a:endParaRPr>
          </a:p>
        </p:txBody>
      </p:sp>
      <p:sp>
        <p:nvSpPr>
          <p:cNvPr id="3" name="矩形 2"/>
          <p:cNvSpPr/>
          <p:nvPr/>
        </p:nvSpPr>
        <p:spPr>
          <a:xfrm>
            <a:off x="7670329" y="836712"/>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3358902" y="2132856"/>
            <a:ext cx="444352" cy="523220"/>
          </a:xfrm>
          <a:prstGeom prst="rect">
            <a:avLst/>
          </a:prstGeom>
        </p:spPr>
        <p:txBody>
          <a:bodyPr wrap="none">
            <a:spAutoFit/>
          </a:bodyPr>
          <a:lstStyle/>
          <a:p>
            <a:r>
              <a:rPr lang="en-US" altLang="zh-CN" smtClean="0"/>
              <a:t>A</a:t>
            </a:r>
            <a:endParaRPr lang="zh-CN" altLang="en-US"/>
          </a:p>
        </p:txBody>
      </p:sp>
      <p:sp>
        <p:nvSpPr>
          <p:cNvPr id="5" name="矩形 4"/>
          <p:cNvSpPr/>
          <p:nvPr/>
        </p:nvSpPr>
        <p:spPr>
          <a:xfrm>
            <a:off x="1846734" y="2780928"/>
            <a:ext cx="463588" cy="523220"/>
          </a:xfrm>
          <a:prstGeom prst="rect">
            <a:avLst/>
          </a:prstGeom>
        </p:spPr>
        <p:txBody>
          <a:bodyPr wrap="none">
            <a:spAutoFit/>
          </a:bodyPr>
          <a:lstStyle/>
          <a:p>
            <a:r>
              <a:rPr lang="en-US" altLang="zh-CN" smtClean="0"/>
              <a:t>G</a:t>
            </a:r>
            <a:endParaRPr lang="zh-CN" altLang="en-US"/>
          </a:p>
        </p:txBody>
      </p:sp>
      <p:sp>
        <p:nvSpPr>
          <p:cNvPr id="6" name="矩形 5"/>
          <p:cNvSpPr/>
          <p:nvPr/>
        </p:nvSpPr>
        <p:spPr>
          <a:xfrm>
            <a:off x="2078528" y="4041212"/>
            <a:ext cx="444352" cy="523220"/>
          </a:xfrm>
          <a:prstGeom prst="rect">
            <a:avLst/>
          </a:prstGeom>
        </p:spPr>
        <p:txBody>
          <a:bodyPr wrap="none">
            <a:spAutoFit/>
          </a:bodyPr>
          <a:lstStyle/>
          <a:p>
            <a:r>
              <a:rPr lang="en-US" altLang="zh-CN" smtClean="0"/>
              <a:t>D</a:t>
            </a:r>
            <a:endParaRPr lang="zh-CN" altLang="en-US"/>
          </a:p>
        </p:txBody>
      </p:sp>
      <p:sp>
        <p:nvSpPr>
          <p:cNvPr id="7" name="矩形 6"/>
          <p:cNvSpPr/>
          <p:nvPr/>
        </p:nvSpPr>
        <p:spPr>
          <a:xfrm>
            <a:off x="6950249" y="4680319"/>
            <a:ext cx="444352" cy="523220"/>
          </a:xfrm>
          <a:prstGeom prst="rect">
            <a:avLst/>
          </a:prstGeom>
        </p:spPr>
        <p:txBody>
          <a:bodyPr wrap="none">
            <a:spAutoFit/>
          </a:bodyPr>
          <a:lstStyle/>
          <a:p>
            <a:r>
              <a:rPr lang="en-US" altLang="zh-CN" smtClean="0"/>
              <a:t>C</a:t>
            </a:r>
            <a:endParaRPr lang="zh-CN" altLang="en-US"/>
          </a:p>
        </p:txBody>
      </p:sp>
    </p:spTree>
    <p:extLst>
      <p:ext uri="{BB962C8B-B14F-4D97-AF65-F5344CB8AC3E}">
        <p14:creationId xmlns:p14="http://schemas.microsoft.com/office/powerpoint/2010/main" val="93303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1710690" algn="l"/>
                <a:tab pos="4231005" algn="l"/>
                <a:tab pos="6751320" algn="l"/>
              </a:tabLst>
            </a:pPr>
            <a:r>
              <a:rPr lang="zh-CN" altLang="zh-CN">
                <a:solidFill>
                  <a:srgbClr val="000000"/>
                </a:solidFill>
                <a:ea typeface="黑体"/>
                <a:cs typeface="Times New Roman"/>
              </a:rPr>
              <a:t>四、根据图片提示</a:t>
            </a:r>
            <a:r>
              <a:rPr lang="zh-CN" altLang="zh-CN">
                <a:solidFill>
                  <a:srgbClr val="000000"/>
                </a:solidFill>
                <a:cs typeface="Times New Roman"/>
              </a:rPr>
              <a:t>，</a:t>
            </a:r>
            <a:r>
              <a:rPr lang="zh-CN" altLang="zh-CN">
                <a:solidFill>
                  <a:srgbClr val="000000"/>
                </a:solidFill>
                <a:ea typeface="黑体"/>
                <a:cs typeface="Times New Roman"/>
              </a:rPr>
              <a:t>完成对话</a:t>
            </a:r>
            <a:r>
              <a:rPr lang="zh-CN" altLang="zh-CN">
                <a:solidFill>
                  <a:srgbClr val="000000"/>
                </a:solidFill>
                <a:cs typeface="Times New Roman"/>
              </a:rPr>
              <a:t>，</a:t>
            </a:r>
            <a:r>
              <a:rPr lang="zh-CN" altLang="zh-CN">
                <a:solidFill>
                  <a:srgbClr val="000000"/>
                </a:solidFill>
                <a:ea typeface="黑体"/>
                <a:cs typeface="Times New Roman"/>
              </a:rPr>
              <a:t>每空一词。</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6</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每空</a:t>
            </a:r>
            <a:r>
              <a:rPr lang="en-US" altLang="zh-CN">
                <a:solidFill>
                  <a:srgbClr val="000000"/>
                </a:solidFill>
                <a:cs typeface="Times New Roman"/>
              </a:rPr>
              <a:t>1</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smtClean="0">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Can I help you</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Yes,I’d like a jacket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Would you 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this yellow one</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I don’t like the colour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smtClean="0">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What about this 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one</a:t>
            </a:r>
            <a:r>
              <a:rPr lang="zh-CN" altLang="zh-CN">
                <a:solidFill>
                  <a:srgbClr val="000000"/>
                </a:solidFill>
                <a:cs typeface="Times New Roman"/>
              </a:rPr>
              <a:t>？</a:t>
            </a:r>
            <a:r>
              <a:rPr lang="en-US" altLang="zh-CN">
                <a:solidFill>
                  <a:srgbClr val="000000"/>
                </a:solidFill>
                <a:cs typeface="Times New Roman"/>
              </a:rPr>
              <a:t> It looks nice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No,thank you</a:t>
            </a:r>
            <a:r>
              <a:rPr lang="en-US" altLang="zh-CN">
                <a:solidFill>
                  <a:srgbClr val="000000"/>
                </a:solidFill>
                <a:latin typeface="宋体"/>
                <a:cs typeface="Times New Roman"/>
              </a:rPr>
              <a:t>.</a:t>
            </a:r>
            <a:r>
              <a:rPr lang="en-US" altLang="zh-CN">
                <a:solidFill>
                  <a:srgbClr val="000000"/>
                </a:solidFill>
                <a:cs typeface="Times New Roman"/>
              </a:rPr>
              <a:t>I’d like that orange one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Anything 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A black shirt,please</a:t>
            </a:r>
            <a:r>
              <a:rPr lang="en-US" altLang="zh-CN">
                <a:solidFill>
                  <a:srgbClr val="000000"/>
                </a:solidFill>
                <a:latin typeface="宋体"/>
                <a:cs typeface="Times New Roman"/>
              </a:rPr>
              <a:t>.</a:t>
            </a:r>
            <a:r>
              <a:rPr lang="en-US" altLang="zh-CN">
                <a:solidFill>
                  <a:srgbClr val="000000"/>
                </a:solidFill>
                <a:cs typeface="Times New Roman"/>
              </a:rPr>
              <a:t>How much are they</a:t>
            </a:r>
            <a:r>
              <a:rPr lang="zh-CN" altLang="zh-CN" smtClean="0">
                <a:solidFill>
                  <a:srgbClr val="000000"/>
                </a:solidFill>
                <a:cs typeface="Times New Roman"/>
              </a:rPr>
              <a:t>？</a:t>
            </a:r>
            <a:endParaRPr lang="zh-CN" altLang="zh-CN" sz="1400">
              <a:solidFill>
                <a:srgbClr val="000000"/>
              </a:solidFill>
              <a:cs typeface="Times New Roman"/>
            </a:endParaRPr>
          </a:p>
        </p:txBody>
      </p:sp>
      <p:pic>
        <p:nvPicPr>
          <p:cNvPr id="5" name="fs560.jpg" descr="id:2147490737;FounderCES"/>
          <p:cNvPicPr/>
          <p:nvPr/>
        </p:nvPicPr>
        <p:blipFill>
          <a:blip r:embed="rId2"/>
          <a:stretch>
            <a:fillRect/>
          </a:stretch>
        </p:blipFill>
        <p:spPr>
          <a:xfrm>
            <a:off x="8975526" y="1556792"/>
            <a:ext cx="1976878" cy="1963171"/>
          </a:xfrm>
          <a:prstGeom prst="rect">
            <a:avLst/>
          </a:prstGeom>
        </p:spPr>
      </p:pic>
      <p:pic>
        <p:nvPicPr>
          <p:cNvPr id="6" name="fs561.jpg" descr="id:2147490744;FounderCES"/>
          <p:cNvPicPr/>
          <p:nvPr/>
        </p:nvPicPr>
        <p:blipFill>
          <a:blip r:embed="rId3"/>
          <a:stretch>
            <a:fillRect/>
          </a:stretch>
        </p:blipFill>
        <p:spPr>
          <a:xfrm>
            <a:off x="8975526" y="3759880"/>
            <a:ext cx="2200762" cy="2025615"/>
          </a:xfrm>
          <a:prstGeom prst="rect">
            <a:avLst/>
          </a:prstGeom>
        </p:spPr>
      </p:pic>
      <p:sp>
        <p:nvSpPr>
          <p:cNvPr id="3" name="矩形 2"/>
          <p:cNvSpPr/>
          <p:nvPr/>
        </p:nvSpPr>
        <p:spPr>
          <a:xfrm>
            <a:off x="3358902" y="2761764"/>
            <a:ext cx="742511" cy="523220"/>
          </a:xfrm>
          <a:prstGeom prst="rect">
            <a:avLst/>
          </a:prstGeom>
        </p:spPr>
        <p:txBody>
          <a:bodyPr wrap="none">
            <a:spAutoFit/>
          </a:bodyPr>
          <a:lstStyle/>
          <a:p>
            <a:r>
              <a:rPr lang="en-US" altLang="zh-CN"/>
              <a:t>like</a:t>
            </a:r>
            <a:endParaRPr lang="zh-CN" altLang="en-US"/>
          </a:p>
        </p:txBody>
      </p:sp>
      <p:sp>
        <p:nvSpPr>
          <p:cNvPr id="4" name="矩形 3"/>
          <p:cNvSpPr/>
          <p:nvPr/>
        </p:nvSpPr>
        <p:spPr>
          <a:xfrm>
            <a:off x="1486694" y="3337828"/>
            <a:ext cx="1600118" cy="523220"/>
          </a:xfrm>
          <a:prstGeom prst="rect">
            <a:avLst/>
          </a:prstGeom>
        </p:spPr>
        <p:txBody>
          <a:bodyPr wrap="none">
            <a:spAutoFit/>
          </a:bodyPr>
          <a:lstStyle/>
          <a:p>
            <a:r>
              <a:rPr lang="en-US" altLang="zh-CN"/>
              <a:t>Sorry/No</a:t>
            </a:r>
            <a:endParaRPr lang="zh-CN" altLang="en-US"/>
          </a:p>
        </p:txBody>
      </p:sp>
      <p:sp>
        <p:nvSpPr>
          <p:cNvPr id="7" name="矩形 6"/>
          <p:cNvSpPr/>
          <p:nvPr/>
        </p:nvSpPr>
        <p:spPr>
          <a:xfrm>
            <a:off x="4027569" y="4039978"/>
            <a:ext cx="843501" cy="523220"/>
          </a:xfrm>
          <a:prstGeom prst="rect">
            <a:avLst/>
          </a:prstGeom>
        </p:spPr>
        <p:txBody>
          <a:bodyPr wrap="none">
            <a:spAutoFit/>
          </a:bodyPr>
          <a:lstStyle/>
          <a:p>
            <a:r>
              <a:rPr lang="en-US" altLang="zh-CN"/>
              <a:t>blue</a:t>
            </a:r>
            <a:endParaRPr lang="zh-CN" altLang="en-US"/>
          </a:p>
        </p:txBody>
      </p:sp>
      <p:sp>
        <p:nvSpPr>
          <p:cNvPr id="8" name="矩形 7"/>
          <p:cNvSpPr/>
          <p:nvPr/>
        </p:nvSpPr>
        <p:spPr>
          <a:xfrm>
            <a:off x="3214886" y="5301208"/>
            <a:ext cx="740908" cy="523220"/>
          </a:xfrm>
          <a:prstGeom prst="rect">
            <a:avLst/>
          </a:prstGeom>
        </p:spPr>
        <p:txBody>
          <a:bodyPr wrap="none">
            <a:spAutoFit/>
          </a:bodyPr>
          <a:lstStyle/>
          <a:p>
            <a:r>
              <a:rPr lang="en-US" altLang="zh-CN"/>
              <a:t>else</a:t>
            </a:r>
            <a:endParaRPr lang="zh-CN" altLang="en-US"/>
          </a:p>
        </p:txBody>
      </p:sp>
    </p:spTree>
    <p:extLst>
      <p:ext uri="{BB962C8B-B14F-4D97-AF65-F5344CB8AC3E}">
        <p14:creationId xmlns:p14="http://schemas.microsoft.com/office/powerpoint/2010/main" val="1715651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61771"/>
            <a:ext cx="11485848" cy="2031325"/>
          </a:xfrm>
        </p:spPr>
        <p:txBody>
          <a:bodyPr/>
          <a:lstStyle/>
          <a:p>
            <a:pPr hangingPunct="0">
              <a:spcAft>
                <a:spcPts val="0"/>
              </a:spcAft>
              <a:tabLst>
                <a:tab pos="1710690" algn="l"/>
                <a:tab pos="4231005" algn="l"/>
                <a:tab pos="6751320" algn="l"/>
              </a:tabLst>
            </a:pPr>
            <a:r>
              <a:rPr lang="en-US" altLang="zh-CN" b="1" smtClean="0">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5</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i="1">
                <a:solidFill>
                  <a:srgbClr val="000000"/>
                </a:solidFill>
                <a:cs typeface="Times New Roman"/>
              </a:rPr>
              <a:t>yuan</a:t>
            </a:r>
            <a:r>
              <a:rPr lang="en-US" altLang="zh-CN">
                <a:solidFill>
                  <a:srgbClr val="000000"/>
                </a:solidFill>
                <a:cs typeface="Times New Roman"/>
              </a:rPr>
              <a:t>,please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Oh,I 6</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have seventy-five </a:t>
            </a:r>
            <a:r>
              <a:rPr lang="en-US" altLang="zh-CN" i="1">
                <a:solidFill>
                  <a:srgbClr val="000000"/>
                </a:solidFill>
                <a:cs typeface="Times New Roman"/>
              </a:rPr>
              <a:t>yuan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Never mind</a:t>
            </a:r>
            <a:r>
              <a:rPr lang="en-US" altLang="zh-CN">
                <a:solidFill>
                  <a:srgbClr val="000000"/>
                </a:solidFill>
                <a:latin typeface="宋体"/>
                <a:cs typeface="Times New Roman"/>
              </a:rPr>
              <a:t>.</a:t>
            </a:r>
            <a:r>
              <a:rPr lang="en-US" altLang="zh-CN">
                <a:solidFill>
                  <a:srgbClr val="000000"/>
                </a:solidFill>
                <a:cs typeface="Times New Roman"/>
              </a:rPr>
              <a:t>I can give you a 10</a:t>
            </a:r>
            <a:r>
              <a:rPr lang="zh-CN" altLang="zh-CN">
                <a:solidFill>
                  <a:srgbClr val="000000"/>
                </a:solidFill>
                <a:cs typeface="Times New Roman"/>
              </a:rPr>
              <a:t>％</a:t>
            </a:r>
            <a:r>
              <a:rPr lang="en-US" altLang="zh-CN">
                <a:solidFill>
                  <a:srgbClr val="000000"/>
                </a:solidFill>
                <a:cs typeface="Times New Roman"/>
              </a:rPr>
              <a:t> discount</a:t>
            </a:r>
            <a:r>
              <a:rPr lang="zh-CN" altLang="zh-CN">
                <a:solidFill>
                  <a:srgbClr val="000000"/>
                </a:solidFill>
                <a:cs typeface="Times New Roman"/>
              </a:rPr>
              <a:t>（</a:t>
            </a:r>
            <a:r>
              <a:rPr lang="zh-CN" altLang="zh-CN">
                <a:solidFill>
                  <a:srgbClr val="000000"/>
                </a:solidFill>
                <a:ea typeface="楷体"/>
                <a:cs typeface="Times New Roman"/>
              </a:rPr>
              <a:t>折扣</a:t>
            </a:r>
            <a:r>
              <a:rPr lang="zh-CN" altLang="zh-CN">
                <a:solidFill>
                  <a:srgbClr val="000000"/>
                </a:solidFill>
                <a:cs typeface="Times New Roman"/>
              </a:rPr>
              <a:t>）</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1540596" y="2316391"/>
            <a:ext cx="1202573" cy="523220"/>
          </a:xfrm>
          <a:prstGeom prst="rect">
            <a:avLst/>
          </a:prstGeom>
        </p:spPr>
        <p:txBody>
          <a:bodyPr wrap="none">
            <a:spAutoFit/>
          </a:bodyPr>
          <a:lstStyle/>
          <a:p>
            <a:r>
              <a:rPr lang="en-US" altLang="zh-CN"/>
              <a:t>Eighty</a:t>
            </a:r>
            <a:endParaRPr lang="zh-CN" altLang="en-US"/>
          </a:p>
        </p:txBody>
      </p:sp>
      <p:sp>
        <p:nvSpPr>
          <p:cNvPr id="4" name="矩形 3"/>
          <p:cNvSpPr/>
          <p:nvPr/>
        </p:nvSpPr>
        <p:spPr>
          <a:xfrm>
            <a:off x="2476700" y="2946533"/>
            <a:ext cx="843501" cy="523220"/>
          </a:xfrm>
          <a:prstGeom prst="rect">
            <a:avLst/>
          </a:prstGeom>
        </p:spPr>
        <p:txBody>
          <a:bodyPr wrap="none">
            <a:spAutoFit/>
          </a:bodyPr>
          <a:lstStyle/>
          <a:p>
            <a:r>
              <a:rPr lang="en-US" altLang="zh-CN"/>
              <a:t>only</a:t>
            </a:r>
            <a:endParaRPr lang="zh-CN" altLang="en-US"/>
          </a:p>
        </p:txBody>
      </p:sp>
    </p:spTree>
    <p:extLst>
      <p:ext uri="{BB962C8B-B14F-4D97-AF65-F5344CB8AC3E}">
        <p14:creationId xmlns:p14="http://schemas.microsoft.com/office/powerpoint/2010/main" val="271143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五</a:t>
            </a:r>
            <a:r>
              <a:rPr lang="zh-CN" altLang="zh-CN">
                <a:solidFill>
                  <a:srgbClr val="000000"/>
                </a:solidFill>
                <a:ea typeface="黑体"/>
                <a:cs typeface="Times New Roman"/>
              </a:rPr>
              <a:t>、根据中文提示</a:t>
            </a:r>
            <a:r>
              <a:rPr lang="zh-CN" altLang="zh-CN">
                <a:solidFill>
                  <a:srgbClr val="000000"/>
                </a:solidFill>
                <a:cs typeface="Times New Roman"/>
              </a:rPr>
              <a:t>，</a:t>
            </a:r>
            <a:r>
              <a:rPr lang="zh-CN" altLang="zh-CN">
                <a:solidFill>
                  <a:srgbClr val="000000"/>
                </a:solidFill>
                <a:ea typeface="黑体"/>
                <a:cs typeface="Times New Roman"/>
              </a:rPr>
              <a:t>完成句子或对话。</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6</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每空</a:t>
            </a:r>
            <a:r>
              <a:rPr lang="en-US" altLang="zh-CN">
                <a:solidFill>
                  <a:srgbClr val="000000"/>
                </a:solidFill>
                <a:cs typeface="Times New Roman"/>
              </a:rPr>
              <a:t>1</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t>
            </a:r>
            <a:r>
              <a:rPr lang="zh-CN" altLang="zh-CN">
                <a:solidFill>
                  <a:srgbClr val="000000"/>
                </a:solidFill>
                <a:cs typeface="Times New Roman"/>
              </a:rPr>
              <a:t>你们有动物贴纸吗？</a:t>
            </a:r>
            <a:r>
              <a:rPr lang="en-US" altLang="zh-CN">
                <a:solidFill>
                  <a:srgbClr val="000000"/>
                </a:solidFill>
                <a:cs typeface="Times New Roman"/>
              </a:rPr>
              <a:t>——</a:t>
            </a:r>
            <a:r>
              <a:rPr lang="zh-CN" altLang="zh-CN">
                <a:solidFill>
                  <a:srgbClr val="000000"/>
                </a:solidFill>
                <a:cs typeface="Times New Roman"/>
              </a:rPr>
              <a:t>是的，我们有一些。</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—Do you have any </a:t>
            </a:r>
            <a:r>
              <a:rPr lang="zh-CN" altLang="zh-CN" u="sng">
                <a:solidFill>
                  <a:srgbClr val="000000"/>
                </a:solidFill>
                <a:uFill>
                  <a:solidFill>
                    <a:srgbClr val="000000"/>
                  </a:solidFill>
                </a:uFill>
                <a:cs typeface="Times New Roman"/>
              </a:rPr>
              <a:t>　　　　</a:t>
            </a:r>
            <a:r>
              <a:rPr lang="en-US" altLang="zh-CN"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—Yes,we have some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2</a:t>
            </a:r>
            <a:r>
              <a:rPr lang="en-US" altLang="zh-CN">
                <a:solidFill>
                  <a:srgbClr val="000000"/>
                </a:solidFill>
                <a:latin typeface="宋体"/>
                <a:cs typeface="Times New Roman"/>
              </a:rPr>
              <a:t>.</a:t>
            </a:r>
            <a:r>
              <a:rPr lang="zh-CN" altLang="zh-CN">
                <a:solidFill>
                  <a:srgbClr val="000000"/>
                </a:solidFill>
                <a:cs typeface="Times New Roman"/>
              </a:rPr>
              <a:t>我想要一些米饭和两杯牛奶。</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I’d like some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and two glasses of </a:t>
            </a:r>
            <a:r>
              <a:rPr lang="zh-CN" altLang="zh-CN" u="sng">
                <a:solidFill>
                  <a:srgbClr val="000000"/>
                </a:solidFill>
                <a:uFill>
                  <a:solidFill>
                    <a:srgbClr val="000000"/>
                  </a:solidFill>
                </a:uFill>
                <a:cs typeface="Times New Roman"/>
              </a:rPr>
              <a:t>　　　　</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3</a:t>
            </a:r>
            <a:r>
              <a:rPr lang="en-US" altLang="zh-CN">
                <a:solidFill>
                  <a:srgbClr val="000000"/>
                </a:solidFill>
                <a:latin typeface="宋体"/>
                <a:cs typeface="Times New Roman"/>
              </a:rPr>
              <a:t>.</a:t>
            </a:r>
            <a:r>
              <a:rPr lang="zh-CN" altLang="zh-CN">
                <a:solidFill>
                  <a:srgbClr val="000000"/>
                </a:solidFill>
                <a:cs typeface="Times New Roman"/>
              </a:rPr>
              <a:t>别难过。我也不会溜冰。</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Don’t be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cs typeface="Times New Roman"/>
              </a:rPr>
              <a:t>I can’t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either</a:t>
            </a:r>
            <a:r>
              <a:rPr lang="en-US" altLang="zh-CN">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3430910" y="2105961"/>
            <a:ext cx="2866490" cy="523220"/>
          </a:xfrm>
          <a:prstGeom prst="rect">
            <a:avLst/>
          </a:prstGeom>
        </p:spPr>
        <p:txBody>
          <a:bodyPr wrap="none">
            <a:spAutoFit/>
          </a:bodyPr>
          <a:lstStyle/>
          <a:p>
            <a:r>
              <a:rPr lang="en-US" altLang="zh-CN"/>
              <a:t>animal </a:t>
            </a:r>
            <a:r>
              <a:rPr lang="en-US" altLang="zh-CN" smtClean="0"/>
              <a:t>   stickers</a:t>
            </a:r>
            <a:endParaRPr lang="zh-CN" altLang="en-US"/>
          </a:p>
        </p:txBody>
      </p:sp>
      <p:sp>
        <p:nvSpPr>
          <p:cNvPr id="6" name="矩形 5"/>
          <p:cNvSpPr/>
          <p:nvPr/>
        </p:nvSpPr>
        <p:spPr>
          <a:xfrm>
            <a:off x="2714215" y="3449779"/>
            <a:ext cx="760144" cy="523220"/>
          </a:xfrm>
          <a:prstGeom prst="rect">
            <a:avLst/>
          </a:prstGeom>
        </p:spPr>
        <p:txBody>
          <a:bodyPr wrap="none">
            <a:spAutoFit/>
          </a:bodyPr>
          <a:lstStyle/>
          <a:p>
            <a:r>
              <a:rPr lang="en-US" altLang="zh-CN"/>
              <a:t>rice</a:t>
            </a:r>
            <a:endParaRPr lang="zh-CN" altLang="en-US"/>
          </a:p>
        </p:txBody>
      </p:sp>
      <p:sp>
        <p:nvSpPr>
          <p:cNvPr id="7" name="矩形 6"/>
          <p:cNvSpPr/>
          <p:nvPr/>
        </p:nvSpPr>
        <p:spPr>
          <a:xfrm>
            <a:off x="6815286" y="3429000"/>
            <a:ext cx="883575" cy="523220"/>
          </a:xfrm>
          <a:prstGeom prst="rect">
            <a:avLst/>
          </a:prstGeom>
        </p:spPr>
        <p:txBody>
          <a:bodyPr wrap="none">
            <a:spAutoFit/>
          </a:bodyPr>
          <a:lstStyle/>
          <a:p>
            <a:r>
              <a:rPr lang="en-US" altLang="zh-CN"/>
              <a:t>milk</a:t>
            </a:r>
            <a:endParaRPr lang="zh-CN" altLang="en-US"/>
          </a:p>
        </p:txBody>
      </p:sp>
      <p:sp>
        <p:nvSpPr>
          <p:cNvPr id="9" name="矩形 8"/>
          <p:cNvSpPr/>
          <p:nvPr/>
        </p:nvSpPr>
        <p:spPr>
          <a:xfrm>
            <a:off x="2206774" y="4705980"/>
            <a:ext cx="704039" cy="523220"/>
          </a:xfrm>
          <a:prstGeom prst="rect">
            <a:avLst/>
          </a:prstGeom>
        </p:spPr>
        <p:txBody>
          <a:bodyPr wrap="none">
            <a:spAutoFit/>
          </a:bodyPr>
          <a:lstStyle/>
          <a:p>
            <a:r>
              <a:rPr lang="en-US" altLang="zh-CN"/>
              <a:t>sad</a:t>
            </a:r>
            <a:endParaRPr lang="zh-CN" altLang="en-US"/>
          </a:p>
        </p:txBody>
      </p:sp>
      <p:sp>
        <p:nvSpPr>
          <p:cNvPr id="10" name="矩形 9"/>
          <p:cNvSpPr/>
          <p:nvPr/>
        </p:nvSpPr>
        <p:spPr>
          <a:xfrm>
            <a:off x="4727054" y="4699864"/>
            <a:ext cx="824265" cy="523220"/>
          </a:xfrm>
          <a:prstGeom prst="rect">
            <a:avLst/>
          </a:prstGeom>
        </p:spPr>
        <p:txBody>
          <a:bodyPr wrap="none">
            <a:spAutoFit/>
          </a:bodyPr>
          <a:lstStyle/>
          <a:p>
            <a:r>
              <a:rPr lang="en-US" altLang="zh-CN"/>
              <a:t>skat</a:t>
            </a:r>
            <a:endParaRPr lang="zh-CN" altLang="en-US"/>
          </a:p>
        </p:txBody>
      </p:sp>
    </p:spTree>
    <p:extLst>
      <p:ext uri="{BB962C8B-B14F-4D97-AF65-F5344CB8AC3E}">
        <p14:creationId xmlns:p14="http://schemas.microsoft.com/office/powerpoint/2010/main" val="1231165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ctr" hangingPunct="0">
              <a:spcAft>
                <a:spcPts val="0"/>
              </a:spcAft>
              <a:tabLst>
                <a:tab pos="1710690" algn="l"/>
                <a:tab pos="4231005" algn="l"/>
                <a:tab pos="6751320" algn="l"/>
              </a:tabLst>
            </a:pPr>
            <a:r>
              <a:rPr lang="en-US" altLang="zh-CN" smtClean="0"/>
              <a:t>	</a:t>
            </a:r>
            <a:r>
              <a:rPr lang="zh-CN" altLang="zh-CN">
                <a:solidFill>
                  <a:srgbClr val="00AEEF"/>
                </a:solidFill>
                <a:ea typeface="黑体"/>
                <a:cs typeface="Times New Roman"/>
              </a:rPr>
              <a:t>听力部分</a:t>
            </a:r>
            <a:r>
              <a:rPr lang="zh-CN" altLang="zh-CN">
                <a:solidFill>
                  <a:srgbClr val="00AEEF"/>
                </a:solidFill>
                <a:cs typeface="Times New Roman"/>
              </a:rPr>
              <a:t>（</a:t>
            </a:r>
            <a:r>
              <a:rPr lang="zh-CN" altLang="zh-CN">
                <a:solidFill>
                  <a:srgbClr val="00AEEF"/>
                </a:solidFill>
                <a:ea typeface="楷体"/>
                <a:cs typeface="Times New Roman"/>
              </a:rPr>
              <a:t>共</a:t>
            </a:r>
            <a:r>
              <a:rPr lang="en-US" altLang="zh-CN">
                <a:solidFill>
                  <a:srgbClr val="00AEEF"/>
                </a:solidFill>
                <a:cs typeface="Times New Roman"/>
              </a:rPr>
              <a:t>30</a:t>
            </a:r>
            <a:r>
              <a:rPr lang="zh-CN" altLang="zh-CN">
                <a:solidFill>
                  <a:srgbClr val="00AEEF"/>
                </a:solidFill>
                <a:ea typeface="楷体"/>
                <a:cs typeface="Times New Roman"/>
              </a:rPr>
              <a:t>分</a:t>
            </a:r>
            <a:r>
              <a:rPr lang="zh-CN" altLang="zh-CN">
                <a:solidFill>
                  <a:srgbClr val="00AEEF"/>
                </a:solidFill>
                <a:cs typeface="Times New Roman"/>
              </a:rPr>
              <a:t>）</a:t>
            </a:r>
            <a:endParaRPr lang="zh-CN" altLang="zh-CN" sz="1400">
              <a:solidFill>
                <a:srgbClr val="000000"/>
              </a:solidFill>
              <a:cs typeface="Times New Roman"/>
            </a:endParaRPr>
          </a:p>
          <a:p>
            <a:pPr algn="dist" hangingPunct="0">
              <a:spcAft>
                <a:spcPts val="0"/>
              </a:spcAft>
              <a:tabLst>
                <a:tab pos="1710690" algn="l"/>
                <a:tab pos="4231005" algn="l"/>
                <a:tab pos="6751320" algn="l"/>
              </a:tabLst>
            </a:pPr>
            <a:r>
              <a:rPr lang="zh-CN" altLang="zh-CN">
                <a:solidFill>
                  <a:srgbClr val="000000"/>
                </a:solidFill>
                <a:ea typeface="黑体"/>
                <a:cs typeface="Times New Roman"/>
              </a:rPr>
              <a:t>一、听录音</a:t>
            </a:r>
            <a:r>
              <a:rPr lang="zh-CN" altLang="zh-CN">
                <a:solidFill>
                  <a:srgbClr val="000000"/>
                </a:solidFill>
                <a:cs typeface="Times New Roman"/>
              </a:rPr>
              <a:t>，</a:t>
            </a:r>
            <a:r>
              <a:rPr lang="zh-CN" altLang="zh-CN">
                <a:solidFill>
                  <a:srgbClr val="000000"/>
                </a:solidFill>
                <a:ea typeface="黑体"/>
                <a:cs typeface="Times New Roman"/>
              </a:rPr>
              <a:t>选出你所听到的内容或图片</a:t>
            </a:r>
            <a:r>
              <a:rPr lang="zh-CN" altLang="zh-CN">
                <a:solidFill>
                  <a:srgbClr val="000000"/>
                </a:solidFill>
                <a:cs typeface="Times New Roman"/>
              </a:rPr>
              <a:t>，</a:t>
            </a:r>
            <a:r>
              <a:rPr lang="zh-CN" altLang="zh-CN">
                <a:solidFill>
                  <a:srgbClr val="000000"/>
                </a:solidFill>
                <a:ea typeface="黑体"/>
                <a:cs typeface="Times New Roman"/>
              </a:rPr>
              <a:t>听两遍。</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每小</a:t>
            </a:r>
            <a:r>
              <a:rPr lang="zh-CN" altLang="zh-CN" smtClean="0">
                <a:solidFill>
                  <a:srgbClr val="000000"/>
                </a:solidFill>
                <a:ea typeface="楷体"/>
                <a:cs typeface="Times New Roman"/>
              </a:rPr>
              <a:t>题</a:t>
            </a:r>
            <a:endParaRPr lang="en-US" altLang="zh-CN" smtClean="0">
              <a:solidFill>
                <a:srgbClr val="000000"/>
              </a:solidFill>
              <a:ea typeface="楷体"/>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1</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tall	B</a:t>
            </a:r>
            <a:r>
              <a:rPr lang="en-US" altLang="zh-CN">
                <a:solidFill>
                  <a:srgbClr val="000000"/>
                </a:solidFill>
                <a:latin typeface="宋体"/>
                <a:cs typeface="Times New Roman"/>
              </a:rPr>
              <a:t>.</a:t>
            </a:r>
            <a:r>
              <a:rPr lang="en-US" altLang="zh-CN">
                <a:solidFill>
                  <a:srgbClr val="000000"/>
                </a:solidFill>
                <a:cs typeface="Times New Roman"/>
              </a:rPr>
              <a:t>talk	C</a:t>
            </a:r>
            <a:r>
              <a:rPr lang="en-US" altLang="zh-CN">
                <a:solidFill>
                  <a:srgbClr val="000000"/>
                </a:solidFill>
                <a:latin typeface="宋体"/>
                <a:cs typeface="Times New Roman"/>
              </a:rPr>
              <a:t>.</a:t>
            </a:r>
            <a:r>
              <a:rPr lang="en-US" altLang="zh-CN">
                <a:solidFill>
                  <a:srgbClr val="000000"/>
                </a:solidFill>
                <a:cs typeface="Times New Roman"/>
              </a:rPr>
              <a:t>tail</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15 toy cars	B</a:t>
            </a:r>
            <a:r>
              <a:rPr lang="en-US" altLang="zh-CN">
                <a:solidFill>
                  <a:srgbClr val="000000"/>
                </a:solidFill>
                <a:latin typeface="宋体"/>
                <a:cs typeface="Times New Roman"/>
              </a:rPr>
              <a:t>.</a:t>
            </a:r>
            <a:r>
              <a:rPr lang="en-US" altLang="zh-CN">
                <a:solidFill>
                  <a:srgbClr val="000000"/>
                </a:solidFill>
                <a:cs typeface="Times New Roman"/>
              </a:rPr>
              <a:t>14 toy cats	C</a:t>
            </a:r>
            <a:r>
              <a:rPr lang="en-US" altLang="zh-CN">
                <a:solidFill>
                  <a:srgbClr val="000000"/>
                </a:solidFill>
                <a:latin typeface="宋体"/>
                <a:cs typeface="Times New Roman"/>
              </a:rPr>
              <a:t>.</a:t>
            </a:r>
            <a:r>
              <a:rPr lang="en-US" altLang="zh-CN">
                <a:solidFill>
                  <a:srgbClr val="000000"/>
                </a:solidFill>
                <a:cs typeface="Times New Roman"/>
              </a:rPr>
              <a:t>40 toy cars</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black hair	B</a:t>
            </a:r>
            <a:r>
              <a:rPr lang="en-US" altLang="zh-CN">
                <a:solidFill>
                  <a:srgbClr val="000000"/>
                </a:solidFill>
                <a:latin typeface="宋体"/>
                <a:cs typeface="Times New Roman"/>
              </a:rPr>
              <a:t>.</a:t>
            </a:r>
            <a:r>
              <a:rPr lang="en-US" altLang="zh-CN">
                <a:solidFill>
                  <a:srgbClr val="000000"/>
                </a:solidFill>
                <a:cs typeface="Times New Roman"/>
              </a:rPr>
              <a:t>yellow pears	C</a:t>
            </a:r>
            <a:r>
              <a:rPr lang="en-US" altLang="zh-CN">
                <a:solidFill>
                  <a:srgbClr val="000000"/>
                </a:solidFill>
                <a:latin typeface="宋体"/>
                <a:cs typeface="Times New Roman"/>
              </a:rPr>
              <a:t>.</a:t>
            </a:r>
            <a:r>
              <a:rPr lang="en-US" altLang="zh-CN">
                <a:solidFill>
                  <a:srgbClr val="000000"/>
                </a:solidFill>
                <a:cs typeface="Times New Roman"/>
              </a:rPr>
              <a:t>short </a:t>
            </a:r>
            <a:r>
              <a:rPr lang="en-US" altLang="zh-CN" smtClean="0">
                <a:solidFill>
                  <a:srgbClr val="000000"/>
                </a:solidFill>
                <a:cs typeface="Times New Roman"/>
              </a:rPr>
              <a:t>hair</a:t>
            </a:r>
            <a:endParaRPr lang="zh-CN" altLang="zh-CN" sz="1400">
              <a:solidFill>
                <a:srgbClr val="000000"/>
              </a:solidFill>
              <a:cs typeface="Times New Roman"/>
            </a:endParaRPr>
          </a:p>
        </p:txBody>
      </p:sp>
      <p:sp>
        <p:nvSpPr>
          <p:cNvPr id="3" name="矩形 2"/>
          <p:cNvSpPr/>
          <p:nvPr/>
        </p:nvSpPr>
        <p:spPr>
          <a:xfrm>
            <a:off x="334843" y="3429000"/>
            <a:ext cx="2974404" cy="523220"/>
          </a:xfrm>
          <a:prstGeom prst="rect">
            <a:avLst/>
          </a:prstGeom>
        </p:spPr>
        <p:txBody>
          <a:bodyPr wrap="none">
            <a:spAutoFit/>
          </a:bodyPr>
          <a:lstStyle/>
          <a:p>
            <a:r>
              <a:rPr lang="en-US" altLang="zh-CN">
                <a:solidFill>
                  <a:srgbClr val="ED028C"/>
                </a:solidFill>
              </a:rPr>
              <a:t>Tina</a:t>
            </a:r>
            <a:r>
              <a:rPr lang="en-US" altLang="zh-CN" smtClean="0">
                <a:solidFill>
                  <a:srgbClr val="ED028C"/>
                </a:solidFill>
              </a:rPr>
              <a:t>’</a:t>
            </a:r>
            <a:r>
              <a:rPr lang="en-US" altLang="zh-CN"/>
              <a:t> </a:t>
            </a:r>
            <a:r>
              <a:rPr lang="en-US" altLang="zh-CN" smtClean="0">
                <a:solidFill>
                  <a:srgbClr val="ED028C"/>
                </a:solidFill>
              </a:rPr>
              <a:t>s </a:t>
            </a:r>
            <a:r>
              <a:rPr lang="en-US" altLang="zh-CN">
                <a:solidFill>
                  <a:srgbClr val="ED028C"/>
                </a:solidFill>
              </a:rPr>
              <a:t>tail is long.</a:t>
            </a:r>
            <a:endParaRPr lang="zh-CN" altLang="en-US">
              <a:solidFill>
                <a:srgbClr val="ED028C"/>
              </a:solidFill>
            </a:endParaRPr>
          </a:p>
        </p:txBody>
      </p:sp>
      <p:sp>
        <p:nvSpPr>
          <p:cNvPr id="4" name="矩形 3"/>
          <p:cNvSpPr/>
          <p:nvPr/>
        </p:nvSpPr>
        <p:spPr>
          <a:xfrm>
            <a:off x="910630" y="2818036"/>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335464" y="4725144"/>
            <a:ext cx="5585055" cy="523220"/>
          </a:xfrm>
          <a:prstGeom prst="rect">
            <a:avLst/>
          </a:prstGeom>
        </p:spPr>
        <p:txBody>
          <a:bodyPr wrap="none">
            <a:spAutoFit/>
          </a:bodyPr>
          <a:lstStyle/>
          <a:p>
            <a:r>
              <a:rPr lang="en-US" altLang="zh-CN">
                <a:solidFill>
                  <a:srgbClr val="ED028C"/>
                </a:solidFill>
              </a:rPr>
              <a:t>My little brother has forty toy cars.</a:t>
            </a:r>
            <a:endParaRPr lang="zh-CN" altLang="en-US">
              <a:solidFill>
                <a:srgbClr val="ED028C"/>
              </a:solidFill>
            </a:endParaRPr>
          </a:p>
        </p:txBody>
      </p:sp>
      <p:sp>
        <p:nvSpPr>
          <p:cNvPr id="6" name="矩形 5"/>
          <p:cNvSpPr/>
          <p:nvPr/>
        </p:nvSpPr>
        <p:spPr>
          <a:xfrm>
            <a:off x="910630" y="4077072"/>
            <a:ext cx="444352" cy="523220"/>
          </a:xfrm>
          <a:prstGeom prst="rect">
            <a:avLst/>
          </a:prstGeom>
        </p:spPr>
        <p:txBody>
          <a:bodyPr wrap="none">
            <a:spAutoFit/>
          </a:bodyPr>
          <a:lstStyle/>
          <a:p>
            <a:r>
              <a:rPr lang="en-US" altLang="zh-CN"/>
              <a:t>C</a:t>
            </a:r>
            <a:endParaRPr lang="zh-CN" altLang="en-US"/>
          </a:p>
        </p:txBody>
      </p:sp>
      <p:sp>
        <p:nvSpPr>
          <p:cNvPr id="7" name="矩形 6"/>
          <p:cNvSpPr/>
          <p:nvPr/>
        </p:nvSpPr>
        <p:spPr>
          <a:xfrm>
            <a:off x="334844" y="5930116"/>
            <a:ext cx="8805982" cy="523220"/>
          </a:xfrm>
          <a:prstGeom prst="rect">
            <a:avLst/>
          </a:prstGeom>
        </p:spPr>
        <p:txBody>
          <a:bodyPr wrap="square">
            <a:spAutoFit/>
          </a:bodyPr>
          <a:lstStyle/>
          <a:p>
            <a:r>
              <a:rPr lang="en-US" altLang="zh-CN">
                <a:solidFill>
                  <a:srgbClr val="ED028C"/>
                </a:solidFill>
              </a:rPr>
              <a:t>The girl with short hair is my good friend.</a:t>
            </a:r>
            <a:endParaRPr lang="zh-CN" altLang="en-US">
              <a:solidFill>
                <a:srgbClr val="ED028C"/>
              </a:solidFill>
            </a:endParaRPr>
          </a:p>
        </p:txBody>
      </p:sp>
      <p:sp>
        <p:nvSpPr>
          <p:cNvPr id="8" name="矩形 7"/>
          <p:cNvSpPr/>
          <p:nvPr/>
        </p:nvSpPr>
        <p:spPr>
          <a:xfrm>
            <a:off x="940777" y="5406896"/>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六</a:t>
            </a:r>
            <a:r>
              <a:rPr lang="zh-CN" altLang="zh-CN">
                <a:solidFill>
                  <a:srgbClr val="000000"/>
                </a:solidFill>
                <a:ea typeface="黑体"/>
                <a:cs typeface="Times New Roman"/>
              </a:rPr>
              <a:t>、阅读理解。</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16</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每小题</a:t>
            </a:r>
            <a:r>
              <a:rPr lang="en-US" altLang="zh-CN">
                <a:solidFill>
                  <a:srgbClr val="000000"/>
                </a:solidFill>
                <a:cs typeface="Times New Roman"/>
              </a:rPr>
              <a:t>2</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Amy</a:t>
            </a:r>
            <a:r>
              <a:rPr lang="zh-CN" altLang="zh-CN">
                <a:solidFill>
                  <a:srgbClr val="000000"/>
                </a:solidFill>
                <a:cs typeface="Times New Roman"/>
              </a:rPr>
              <a:t>一家计划在</a:t>
            </a:r>
            <a:r>
              <a:rPr lang="en-US" altLang="zh-CN">
                <a:solidFill>
                  <a:srgbClr val="000000"/>
                </a:solidFill>
                <a:cs typeface="Times New Roman"/>
              </a:rPr>
              <a:t>Flower Farm</a:t>
            </a:r>
            <a:r>
              <a:rPr lang="zh-CN" altLang="zh-CN">
                <a:solidFill>
                  <a:srgbClr val="000000"/>
                </a:solidFill>
                <a:cs typeface="Times New Roman"/>
              </a:rPr>
              <a:t>附近住一晚。</a:t>
            </a:r>
            <a:r>
              <a:rPr lang="en-US" altLang="zh-CN">
                <a:solidFill>
                  <a:srgbClr val="000000"/>
                </a:solidFill>
                <a:cs typeface="Times New Roman"/>
              </a:rPr>
              <a:t>Amy</a:t>
            </a:r>
            <a:r>
              <a:rPr lang="zh-CN" altLang="zh-CN">
                <a:solidFill>
                  <a:srgbClr val="000000"/>
                </a:solidFill>
                <a:cs typeface="Times New Roman"/>
              </a:rPr>
              <a:t>在网上看到了三家民宿的广告</a:t>
            </a:r>
            <a:r>
              <a:rPr lang="zh-CN" altLang="zh-CN" smtClean="0">
                <a:solidFill>
                  <a:srgbClr val="000000"/>
                </a:solidFill>
                <a:cs typeface="Times New Roman"/>
              </a:rPr>
              <a:t>。</a:t>
            </a:r>
            <a:endParaRPr lang="zh-CN" altLang="zh-CN" sz="1400">
              <a:solidFill>
                <a:srgbClr val="000000"/>
              </a:solidFill>
              <a:cs typeface="Times New Roman"/>
            </a:endParaRPr>
          </a:p>
        </p:txBody>
      </p:sp>
      <p:pic>
        <p:nvPicPr>
          <p:cNvPr id="12" name="图片 11"/>
          <p:cNvPicPr>
            <a:picLocks noChangeAspect="1"/>
          </p:cNvPicPr>
          <p:nvPr/>
        </p:nvPicPr>
        <p:blipFill>
          <a:blip r:embed="rId2"/>
          <a:stretch>
            <a:fillRect/>
          </a:stretch>
        </p:blipFill>
        <p:spPr>
          <a:xfrm>
            <a:off x="837829" y="2780928"/>
            <a:ext cx="10514752" cy="2444522"/>
          </a:xfrm>
          <a:prstGeom prst="rect">
            <a:avLst/>
          </a:prstGeom>
        </p:spPr>
      </p:pic>
    </p:spTree>
    <p:extLst>
      <p:ext uri="{BB962C8B-B14F-4D97-AF65-F5344CB8AC3E}">
        <p14:creationId xmlns:p14="http://schemas.microsoft.com/office/powerpoint/2010/main" val="2522821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一）请根据广告，给三家民宿（</a:t>
            </a:r>
            <a:r>
              <a:rPr lang="en-US" altLang="zh-CN">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C</a:t>
            </a:r>
            <a:r>
              <a:rPr lang="zh-CN" altLang="zh-CN">
                <a:solidFill>
                  <a:srgbClr val="000000"/>
                </a:solidFill>
                <a:cs typeface="Times New Roman"/>
              </a:rPr>
              <a:t>）选择正确的房屋布局。</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                    </a:t>
            </a: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endParaRPr lang="en-US" altLang="zh-CN">
              <a:solidFill>
                <a:srgbClr val="000000"/>
              </a:solidFill>
              <a:cs typeface="Times New Roman"/>
            </a:endParaRPr>
          </a:p>
          <a:p>
            <a:pPr algn="ctr" hangingPunct="0">
              <a:spcAft>
                <a:spcPts val="0"/>
              </a:spcAft>
              <a:tabLst>
                <a:tab pos="1710690" algn="l"/>
                <a:tab pos="4231005" algn="l"/>
                <a:tab pos="6751320" algn="l"/>
              </a:tabLst>
            </a:pPr>
            <a:r>
              <a:rPr lang="en-US" altLang="zh-CN" smtClean="0">
                <a:solidFill>
                  <a:srgbClr val="000000"/>
                </a:solidFill>
                <a:cs typeface="Times New Roman"/>
              </a:rPr>
              <a:t>1</a:t>
            </a:r>
            <a:r>
              <a:rPr lang="en-US" altLang="zh-CN">
                <a:solidFill>
                  <a:srgbClr val="000000"/>
                </a:solidFill>
                <a:latin typeface="宋体"/>
                <a:cs typeface="Times New Roman"/>
              </a:rPr>
              <a:t>.</a:t>
            </a:r>
            <a:r>
              <a:rPr lang="zh-CN" altLang="zh-CN">
                <a:solidFill>
                  <a:srgbClr val="000000"/>
                </a:solidFill>
                <a:cs typeface="Times New Roman"/>
              </a:rPr>
              <a:t>（　　）　</a:t>
            </a:r>
            <a:r>
              <a:rPr lang="en-US" altLang="zh-CN">
                <a:solidFill>
                  <a:srgbClr val="000000"/>
                </a:solidFill>
                <a:cs typeface="Times New Roman"/>
              </a:rPr>
              <a:t> </a:t>
            </a:r>
            <a:r>
              <a:rPr lang="en-US" altLang="zh-CN" smtClean="0">
                <a:solidFill>
                  <a:srgbClr val="000000"/>
                </a:solidFill>
                <a:cs typeface="Times New Roman"/>
              </a:rPr>
              <a:t>                2</a:t>
            </a:r>
            <a:r>
              <a:rPr lang="en-US" altLang="zh-CN">
                <a:solidFill>
                  <a:srgbClr val="000000"/>
                </a:solidFill>
                <a:latin typeface="宋体"/>
                <a:cs typeface="Times New Roman"/>
              </a:rPr>
              <a:t>.</a:t>
            </a:r>
            <a:r>
              <a:rPr lang="zh-CN" altLang="zh-CN">
                <a:solidFill>
                  <a:srgbClr val="000000"/>
                </a:solidFill>
                <a:cs typeface="Times New Roman"/>
              </a:rPr>
              <a:t>（　　）　</a:t>
            </a:r>
            <a:r>
              <a:rPr lang="en-US" altLang="zh-CN" smtClean="0">
                <a:solidFill>
                  <a:srgbClr val="000000"/>
                </a:solidFill>
                <a:cs typeface="Times New Roman"/>
              </a:rPr>
              <a:t>                3</a:t>
            </a:r>
            <a:r>
              <a:rPr lang="en-US" altLang="zh-CN">
                <a:solidFill>
                  <a:srgbClr val="000000"/>
                </a:solidFill>
                <a:latin typeface="宋体"/>
                <a:cs typeface="Times New Roman"/>
              </a:rPr>
              <a:t>.</a:t>
            </a:r>
            <a:r>
              <a:rPr lang="zh-CN" altLang="zh-CN">
                <a:solidFill>
                  <a:srgbClr val="000000"/>
                </a:solidFill>
                <a:cs typeface="Times New Roman"/>
              </a:rPr>
              <a:t>（　　</a:t>
            </a:r>
            <a:r>
              <a:rPr lang="zh-CN" altLang="zh-CN" smtClean="0">
                <a:solidFill>
                  <a:srgbClr val="000000"/>
                </a:solidFill>
                <a:cs typeface="Times New Roman"/>
              </a:rPr>
              <a:t>）</a:t>
            </a:r>
            <a:endParaRPr lang="zh-CN" altLang="zh-CN" sz="1400">
              <a:solidFill>
                <a:srgbClr val="000000"/>
              </a:solidFill>
              <a:cs typeface="Times New Roman"/>
            </a:endParaRPr>
          </a:p>
        </p:txBody>
      </p:sp>
      <p:pic>
        <p:nvPicPr>
          <p:cNvPr id="6" name="fs563.jpg" descr="id:2147490772;FounderCES"/>
          <p:cNvPicPr/>
          <p:nvPr/>
        </p:nvPicPr>
        <p:blipFill>
          <a:blip r:embed="rId2"/>
          <a:stretch>
            <a:fillRect/>
          </a:stretch>
        </p:blipFill>
        <p:spPr>
          <a:xfrm>
            <a:off x="570300" y="1412776"/>
            <a:ext cx="3079422" cy="1944216"/>
          </a:xfrm>
          <a:prstGeom prst="rect">
            <a:avLst/>
          </a:prstGeom>
        </p:spPr>
      </p:pic>
      <p:pic>
        <p:nvPicPr>
          <p:cNvPr id="7" name="fs564.jpg" descr="id:2147490779;FounderCES"/>
          <p:cNvPicPr/>
          <p:nvPr/>
        </p:nvPicPr>
        <p:blipFill>
          <a:blip r:embed="rId3"/>
          <a:stretch>
            <a:fillRect/>
          </a:stretch>
        </p:blipFill>
        <p:spPr>
          <a:xfrm>
            <a:off x="4367734" y="1412776"/>
            <a:ext cx="3095624" cy="1953937"/>
          </a:xfrm>
          <a:prstGeom prst="rect">
            <a:avLst/>
          </a:prstGeom>
        </p:spPr>
      </p:pic>
      <p:pic>
        <p:nvPicPr>
          <p:cNvPr id="8" name="fs565.jpg" descr="id:2147490786;FounderCES"/>
          <p:cNvPicPr/>
          <p:nvPr/>
        </p:nvPicPr>
        <p:blipFill>
          <a:blip r:embed="rId4"/>
          <a:stretch>
            <a:fillRect/>
          </a:stretch>
        </p:blipFill>
        <p:spPr>
          <a:xfrm>
            <a:off x="8112510" y="1412776"/>
            <a:ext cx="3023256" cy="1907492"/>
          </a:xfrm>
          <a:prstGeom prst="rect">
            <a:avLst/>
          </a:prstGeom>
        </p:spPr>
      </p:pic>
      <p:sp>
        <p:nvSpPr>
          <p:cNvPr id="9" name="矩形 8"/>
          <p:cNvSpPr/>
          <p:nvPr/>
        </p:nvSpPr>
        <p:spPr>
          <a:xfrm>
            <a:off x="2422798" y="3420500"/>
            <a:ext cx="444352" cy="523220"/>
          </a:xfrm>
          <a:prstGeom prst="rect">
            <a:avLst/>
          </a:prstGeom>
        </p:spPr>
        <p:txBody>
          <a:bodyPr wrap="none">
            <a:spAutoFit/>
          </a:bodyPr>
          <a:lstStyle/>
          <a:p>
            <a:r>
              <a:rPr lang="en-US" altLang="zh-CN"/>
              <a:t>C</a:t>
            </a:r>
            <a:endParaRPr lang="zh-CN" altLang="en-US"/>
          </a:p>
        </p:txBody>
      </p:sp>
      <p:sp>
        <p:nvSpPr>
          <p:cNvPr id="10" name="矩形 9"/>
          <p:cNvSpPr/>
          <p:nvPr/>
        </p:nvSpPr>
        <p:spPr>
          <a:xfrm>
            <a:off x="6140055" y="3446655"/>
            <a:ext cx="423514" cy="523220"/>
          </a:xfrm>
          <a:prstGeom prst="rect">
            <a:avLst/>
          </a:prstGeom>
        </p:spPr>
        <p:txBody>
          <a:bodyPr wrap="none">
            <a:spAutoFit/>
          </a:bodyPr>
          <a:lstStyle/>
          <a:p>
            <a:r>
              <a:rPr lang="en-US" altLang="zh-CN"/>
              <a:t>B</a:t>
            </a:r>
            <a:endParaRPr lang="zh-CN" altLang="en-US"/>
          </a:p>
        </p:txBody>
      </p:sp>
      <p:sp>
        <p:nvSpPr>
          <p:cNvPr id="11" name="矩形 10"/>
          <p:cNvSpPr/>
          <p:nvPr/>
        </p:nvSpPr>
        <p:spPr>
          <a:xfrm>
            <a:off x="9623598" y="344665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93807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二）根据广告内容，判断下列句子正（</a:t>
            </a:r>
            <a:r>
              <a:rPr lang="en-US" altLang="zh-CN">
                <a:solidFill>
                  <a:srgbClr val="000000"/>
                </a:solidFill>
                <a:cs typeface="Times New Roman"/>
              </a:rPr>
              <a:t>T</a:t>
            </a:r>
            <a:r>
              <a:rPr lang="zh-CN" altLang="zh-CN">
                <a:solidFill>
                  <a:srgbClr val="000000"/>
                </a:solidFill>
                <a:cs typeface="Times New Roman"/>
              </a:rPr>
              <a:t>）误（</a:t>
            </a:r>
            <a:r>
              <a:rPr lang="en-US" altLang="zh-CN">
                <a:solidFill>
                  <a:srgbClr val="000000"/>
                </a:solidFill>
                <a:cs typeface="Times New Roman"/>
              </a:rPr>
              <a:t>F</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Amy can play with toys in Homestay B</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All the homestays have a bathroom</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In Homestay C,we can see some fruit trees</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Amy wants to cook some food,and she will choose</a:t>
            </a:r>
            <a:r>
              <a:rPr lang="zh-CN" altLang="zh-CN">
                <a:solidFill>
                  <a:srgbClr val="000000"/>
                </a:solidFill>
                <a:cs typeface="Times New Roman"/>
              </a:rPr>
              <a:t>（</a:t>
            </a:r>
            <a:r>
              <a:rPr lang="zh-CN" altLang="zh-CN">
                <a:solidFill>
                  <a:srgbClr val="000000"/>
                </a:solidFill>
                <a:ea typeface="楷体"/>
                <a:cs typeface="Times New Roman"/>
              </a:rPr>
              <a:t>选择</a:t>
            </a:r>
            <a:r>
              <a:rPr lang="zh-CN" altLang="zh-CN">
                <a:solidFill>
                  <a:srgbClr val="000000"/>
                </a:solidFill>
                <a:cs typeface="Times New Roman"/>
              </a:rPr>
              <a:t>） </a:t>
            </a:r>
            <a:r>
              <a:rPr lang="en-US" altLang="zh-CN">
                <a:solidFill>
                  <a:srgbClr val="000000"/>
                </a:solidFill>
                <a:cs typeface="Times New Roman"/>
              </a:rPr>
              <a:t>	Homestay </a:t>
            </a:r>
            <a:r>
              <a:rPr lang="en-US" altLang="zh-CN">
                <a:solidFill>
                  <a:srgbClr val="000000"/>
                </a:solidFill>
                <a:cs typeface="Times New Roman"/>
              </a:rPr>
              <a:t>A</a:t>
            </a:r>
            <a:r>
              <a:rPr lang="en-US" altLang="zh-CN" smtClean="0">
                <a:solidFill>
                  <a:srgbClr val="000000"/>
                </a:solidFill>
                <a:latin typeface="宋体"/>
                <a:cs typeface="Times New Roman"/>
              </a:rPr>
              <a:t>.</a:t>
            </a:r>
            <a:endParaRPr lang="en-US" altLang="zh-CN">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Amy’s sister loves animals very much,so she will choose 	Homestay B</a:t>
            </a:r>
            <a:r>
              <a:rPr lang="en-US" altLang="zh-CN">
                <a:solidFill>
                  <a:srgbClr val="000000"/>
                </a:solidFill>
                <a:latin typeface="宋体"/>
                <a:cs typeface="Times New Roman"/>
              </a:rPr>
              <a:t>.</a:t>
            </a:r>
            <a:endParaRPr lang="zh-CN" altLang="zh-CN" sz="1400">
              <a:solidFill>
                <a:srgbClr val="000000"/>
              </a:solidFill>
              <a:cs typeface="Times New Roman"/>
            </a:endParaRPr>
          </a:p>
        </p:txBody>
      </p:sp>
      <p:sp>
        <p:nvSpPr>
          <p:cNvPr id="11" name="矩形 10"/>
          <p:cNvSpPr/>
          <p:nvPr/>
        </p:nvSpPr>
        <p:spPr>
          <a:xfrm>
            <a:off x="982638" y="1751716"/>
            <a:ext cx="423514" cy="523220"/>
          </a:xfrm>
          <a:prstGeom prst="rect">
            <a:avLst/>
          </a:prstGeom>
        </p:spPr>
        <p:txBody>
          <a:bodyPr wrap="none">
            <a:spAutoFit/>
          </a:bodyPr>
          <a:lstStyle/>
          <a:p>
            <a:r>
              <a:rPr lang="en-US" altLang="zh-CN"/>
              <a:t>T</a:t>
            </a:r>
            <a:endParaRPr lang="zh-CN" altLang="en-US"/>
          </a:p>
        </p:txBody>
      </p:sp>
      <p:sp>
        <p:nvSpPr>
          <p:cNvPr id="13" name="矩形 12"/>
          <p:cNvSpPr/>
          <p:nvPr/>
        </p:nvSpPr>
        <p:spPr>
          <a:xfrm>
            <a:off x="958758" y="2426473"/>
            <a:ext cx="423514" cy="523220"/>
          </a:xfrm>
          <a:prstGeom prst="rect">
            <a:avLst/>
          </a:prstGeom>
        </p:spPr>
        <p:txBody>
          <a:bodyPr wrap="none">
            <a:spAutoFit/>
          </a:bodyPr>
          <a:lstStyle/>
          <a:p>
            <a:r>
              <a:rPr lang="en-US" altLang="zh-CN"/>
              <a:t>T</a:t>
            </a:r>
            <a:endParaRPr lang="zh-CN" altLang="en-US"/>
          </a:p>
        </p:txBody>
      </p:sp>
      <p:sp>
        <p:nvSpPr>
          <p:cNvPr id="8" name="矩形 7"/>
          <p:cNvSpPr/>
          <p:nvPr/>
        </p:nvSpPr>
        <p:spPr>
          <a:xfrm>
            <a:off x="986044" y="3017617"/>
            <a:ext cx="404278" cy="523220"/>
          </a:xfrm>
          <a:prstGeom prst="rect">
            <a:avLst/>
          </a:prstGeom>
        </p:spPr>
        <p:txBody>
          <a:bodyPr wrap="none">
            <a:spAutoFit/>
          </a:bodyPr>
          <a:lstStyle/>
          <a:p>
            <a:r>
              <a:rPr lang="en-US" altLang="zh-CN"/>
              <a:t>F</a:t>
            </a:r>
            <a:endParaRPr lang="zh-CN" altLang="en-US"/>
          </a:p>
        </p:txBody>
      </p:sp>
      <p:sp>
        <p:nvSpPr>
          <p:cNvPr id="9" name="矩形 8"/>
          <p:cNvSpPr/>
          <p:nvPr/>
        </p:nvSpPr>
        <p:spPr>
          <a:xfrm>
            <a:off x="975915" y="3686899"/>
            <a:ext cx="404278" cy="523220"/>
          </a:xfrm>
          <a:prstGeom prst="rect">
            <a:avLst/>
          </a:prstGeom>
        </p:spPr>
        <p:txBody>
          <a:bodyPr wrap="none">
            <a:spAutoFit/>
          </a:bodyPr>
          <a:lstStyle/>
          <a:p>
            <a:r>
              <a:rPr lang="en-US" altLang="zh-CN"/>
              <a:t>F</a:t>
            </a:r>
            <a:endParaRPr lang="zh-CN" altLang="en-US"/>
          </a:p>
        </p:txBody>
      </p:sp>
      <p:sp>
        <p:nvSpPr>
          <p:cNvPr id="15" name="矩形 14"/>
          <p:cNvSpPr/>
          <p:nvPr/>
        </p:nvSpPr>
        <p:spPr>
          <a:xfrm>
            <a:off x="1051521" y="4964718"/>
            <a:ext cx="404278" cy="523220"/>
          </a:xfrm>
          <a:prstGeom prst="rect">
            <a:avLst/>
          </a:prstGeom>
        </p:spPr>
        <p:txBody>
          <a:bodyPr wrap="none">
            <a:spAutoFit/>
          </a:bodyPr>
          <a:lstStyle/>
          <a:p>
            <a:r>
              <a:rPr lang="en-US" altLang="zh-CN"/>
              <a:t>F</a:t>
            </a:r>
            <a:endParaRPr lang="zh-CN" altLang="en-US"/>
          </a:p>
        </p:txBody>
      </p:sp>
    </p:spTree>
    <p:extLst>
      <p:ext uri="{BB962C8B-B14F-4D97-AF65-F5344CB8AC3E}">
        <p14:creationId xmlns:p14="http://schemas.microsoft.com/office/powerpoint/2010/main" val="365810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8" grpId="0"/>
      <p:bldP spid="9"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格 11"/>
          <p:cNvGraphicFramePr>
            <a:graphicFrameLocks noGrp="1"/>
          </p:cNvGraphicFramePr>
          <p:nvPr>
            <p:extLst>
              <p:ext uri="{D42A27DB-BD31-4B8C-83A1-F6EECF244321}">
                <p14:modId xmlns:p14="http://schemas.microsoft.com/office/powerpoint/2010/main" val="3791160361"/>
              </p:ext>
            </p:extLst>
          </p:nvPr>
        </p:nvGraphicFramePr>
        <p:xfrm>
          <a:off x="343711" y="4317072"/>
          <a:ext cx="11502992" cy="1920240"/>
        </p:xfrm>
        <a:graphic>
          <a:graphicData uri="http://schemas.openxmlformats.org/drawingml/2006/table">
            <a:tbl>
              <a:tblPr firstRow="1" firstCol="1" bandRow="1"/>
              <a:tblGrid>
                <a:gridCol w="11502992">
                  <a:extLst>
                    <a:ext uri="{9D8B030D-6E8A-4147-A177-3AD203B41FA5}">
                      <a16:colId xmlns:a16="http://schemas.microsoft.com/office/drawing/2014/main" val="1167257696"/>
                    </a:ext>
                  </a:extLst>
                </a:gridCol>
              </a:tblGrid>
              <a:tr h="0">
                <a:tc>
                  <a:txBody>
                    <a:bodyPr/>
                    <a:lstStyle/>
                    <a:p>
                      <a:pPr algn="just" hangingPunct="0">
                        <a:lnSpc>
                          <a:spcPct val="150000"/>
                        </a:lnSpc>
                        <a:spcAft>
                          <a:spcPts val="0"/>
                        </a:spcAft>
                        <a:tabLst>
                          <a:tab pos="4231005" algn="l"/>
                          <a:tab pos="6751320" algn="l"/>
                        </a:tabLst>
                      </a:pPr>
                      <a:r>
                        <a:rPr lang="zh-CN"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Hello</a:t>
                      </a:r>
                      <a:r>
                        <a:rPr lang="zh-CN"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This is my good friend </a:t>
                      </a:r>
                      <a:r>
                        <a:rPr lang="zh-CN" sz="2800" b="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b="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is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 old</a:t>
                      </a:r>
                      <a:r>
                        <a:rPr lang="en-US" sz="2800" b="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 </a:t>
                      </a:r>
                    </a:p>
                    <a:p>
                      <a:pPr algn="just" hangingPunct="0">
                        <a:lnSpc>
                          <a:spcPct val="150000"/>
                        </a:lnSpc>
                        <a:spcAft>
                          <a:spcPts val="0"/>
                        </a:spcAft>
                        <a:tabLst>
                          <a:tab pos="4231005" algn="l"/>
                          <a:tab pos="6751320" algn="l"/>
                        </a:tabLst>
                      </a:pP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baseline="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b="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b="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likes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b="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can</a:t>
                      </a:r>
                    </a:p>
                    <a:p>
                      <a:pPr algn="just" hangingPunct="0">
                        <a:lnSpc>
                          <a:spcPct val="150000"/>
                        </a:lnSpc>
                        <a:spcAft>
                          <a:spcPts val="0"/>
                        </a:spcAft>
                        <a:tabLst>
                          <a:tab pos="4231005" algn="l"/>
                          <a:tab pos="6751320" algn="l"/>
                        </a:tabLst>
                      </a:pP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b="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b="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4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6358024"/>
                  </a:ext>
                </a:extLst>
              </a:tr>
            </a:tbl>
          </a:graphicData>
        </a:graphic>
      </p:graphicFrame>
      <p:sp>
        <p:nvSpPr>
          <p:cNvPr id="2" name="内容占位符 1"/>
          <p:cNvSpPr>
            <a:spLocks noGrp="1"/>
          </p:cNvSpPr>
          <p:nvPr>
            <p:ph idx="1"/>
          </p:nvPr>
        </p:nvSpPr>
        <p:spPr>
          <a:xfrm>
            <a:off x="360854" y="746120"/>
            <a:ext cx="11485848" cy="1708160"/>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七</a:t>
            </a:r>
            <a:r>
              <a:rPr lang="zh-CN" altLang="zh-CN">
                <a:solidFill>
                  <a:srgbClr val="000000"/>
                </a:solidFill>
                <a:ea typeface="黑体"/>
                <a:cs typeface="Times New Roman"/>
              </a:rPr>
              <a:t>、书面表达。请根据图片信息</a:t>
            </a:r>
            <a:r>
              <a:rPr lang="zh-CN" altLang="zh-CN">
                <a:solidFill>
                  <a:srgbClr val="000000"/>
                </a:solidFill>
                <a:cs typeface="Times New Roman"/>
              </a:rPr>
              <a:t>，</a:t>
            </a:r>
            <a:r>
              <a:rPr lang="zh-CN" altLang="zh-CN">
                <a:solidFill>
                  <a:srgbClr val="000000"/>
                </a:solidFill>
                <a:ea typeface="黑体"/>
                <a:cs typeface="Times New Roman"/>
              </a:rPr>
              <a:t>帮</a:t>
            </a:r>
            <a:r>
              <a:rPr lang="en-US" altLang="zh-CN">
                <a:solidFill>
                  <a:srgbClr val="000000"/>
                </a:solidFill>
                <a:cs typeface="Times New Roman"/>
              </a:rPr>
              <a:t>Ben</a:t>
            </a:r>
            <a:r>
              <a:rPr lang="zh-CN" altLang="zh-CN">
                <a:solidFill>
                  <a:srgbClr val="000000"/>
                </a:solidFill>
                <a:ea typeface="黑体"/>
                <a:cs typeface="Times New Roman"/>
              </a:rPr>
              <a:t>介绍一下他的好朋友</a:t>
            </a:r>
            <a:r>
              <a:rPr lang="en-US" altLang="zh-CN">
                <a:solidFill>
                  <a:srgbClr val="000000"/>
                </a:solidFill>
                <a:cs typeface="Times New Roman"/>
              </a:rPr>
              <a:t>Jack</a:t>
            </a:r>
            <a:r>
              <a:rPr lang="zh-CN" altLang="zh-CN" smtClean="0">
                <a:solidFill>
                  <a:srgbClr val="000000"/>
                </a:solidFill>
                <a:ea typeface="黑体"/>
                <a:cs typeface="Times New Roman"/>
              </a:rPr>
              <a:t>。</a:t>
            </a:r>
            <a:r>
              <a:rPr lang="zh-CN" altLang="zh-CN" smtClean="0">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7</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每空</a:t>
            </a:r>
            <a:r>
              <a:rPr lang="en-US" altLang="zh-CN">
                <a:solidFill>
                  <a:srgbClr val="000000"/>
                </a:solidFill>
                <a:cs typeface="Times New Roman"/>
              </a:rPr>
              <a:t>1</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algn="ctr" hangingPunct="0">
              <a:spcAft>
                <a:spcPts val="0"/>
              </a:spcAft>
              <a:tabLst>
                <a:tab pos="1710690" algn="l"/>
                <a:tab pos="4231005" algn="l"/>
                <a:tab pos="6751320" algn="l"/>
              </a:tabLst>
            </a:pPr>
            <a:r>
              <a:rPr lang="en-US" altLang="zh-CN" sz="1400">
                <a:solidFill>
                  <a:srgbClr val="000000"/>
                </a:solidFill>
                <a:cs typeface="Times New Roman"/>
              </a:rPr>
              <a:t> </a:t>
            </a:r>
            <a:endParaRPr lang="zh-CN" altLang="zh-CN" sz="1400">
              <a:solidFill>
                <a:srgbClr val="000000"/>
              </a:solidFill>
              <a:cs typeface="Times New Roman"/>
            </a:endParaRPr>
          </a:p>
        </p:txBody>
      </p:sp>
      <p:pic>
        <p:nvPicPr>
          <p:cNvPr id="3" name="fs567.jpg" descr="id:2147490793;FounderCES"/>
          <p:cNvPicPr/>
          <p:nvPr/>
        </p:nvPicPr>
        <p:blipFill>
          <a:blip r:embed="rId2"/>
          <a:stretch>
            <a:fillRect/>
          </a:stretch>
        </p:blipFill>
        <p:spPr>
          <a:xfrm>
            <a:off x="4295006" y="1412776"/>
            <a:ext cx="3715219" cy="2708175"/>
          </a:xfrm>
          <a:prstGeom prst="rect">
            <a:avLst/>
          </a:prstGeom>
        </p:spPr>
      </p:pic>
      <p:sp>
        <p:nvSpPr>
          <p:cNvPr id="4" name="矩形 3"/>
          <p:cNvSpPr/>
          <p:nvPr/>
        </p:nvSpPr>
        <p:spPr>
          <a:xfrm>
            <a:off x="5912475" y="4382884"/>
            <a:ext cx="902811" cy="523220"/>
          </a:xfrm>
          <a:prstGeom prst="rect">
            <a:avLst/>
          </a:prstGeom>
        </p:spPr>
        <p:txBody>
          <a:bodyPr wrap="none">
            <a:spAutoFit/>
          </a:bodyPr>
          <a:lstStyle/>
          <a:p>
            <a:r>
              <a:rPr lang="en-US" altLang="zh-CN"/>
              <a:t>Jack</a:t>
            </a:r>
            <a:endParaRPr lang="zh-CN" altLang="en-US"/>
          </a:p>
        </p:txBody>
      </p:sp>
      <p:sp>
        <p:nvSpPr>
          <p:cNvPr id="6" name="矩形 5"/>
          <p:cNvSpPr/>
          <p:nvPr/>
        </p:nvSpPr>
        <p:spPr>
          <a:xfrm>
            <a:off x="8743610" y="4362349"/>
            <a:ext cx="663964" cy="523220"/>
          </a:xfrm>
          <a:prstGeom prst="rect">
            <a:avLst/>
          </a:prstGeom>
        </p:spPr>
        <p:txBody>
          <a:bodyPr wrap="none">
            <a:spAutoFit/>
          </a:bodyPr>
          <a:lstStyle/>
          <a:p>
            <a:r>
              <a:rPr lang="en-US" altLang="zh-CN"/>
              <a:t>ten</a:t>
            </a:r>
            <a:endParaRPr lang="zh-CN" altLang="en-US"/>
          </a:p>
        </p:txBody>
      </p:sp>
      <p:sp>
        <p:nvSpPr>
          <p:cNvPr id="7" name="矩形 6"/>
          <p:cNvSpPr/>
          <p:nvPr/>
        </p:nvSpPr>
        <p:spPr>
          <a:xfrm>
            <a:off x="406574" y="5003248"/>
            <a:ext cx="2122632" cy="523220"/>
          </a:xfrm>
          <a:prstGeom prst="rect">
            <a:avLst/>
          </a:prstGeom>
        </p:spPr>
        <p:txBody>
          <a:bodyPr wrap="none">
            <a:spAutoFit/>
          </a:bodyPr>
          <a:lstStyle/>
          <a:p>
            <a:r>
              <a:rPr lang="en-US" altLang="zh-CN" smtClean="0"/>
              <a:t>hair is short </a:t>
            </a:r>
            <a:endParaRPr lang="zh-CN" altLang="en-US"/>
          </a:p>
        </p:txBody>
      </p:sp>
      <p:sp>
        <p:nvSpPr>
          <p:cNvPr id="8" name="矩形 7"/>
          <p:cNvSpPr/>
          <p:nvPr/>
        </p:nvSpPr>
        <p:spPr>
          <a:xfrm>
            <a:off x="6959302" y="5004334"/>
            <a:ext cx="872355" cy="523220"/>
          </a:xfrm>
          <a:prstGeom prst="rect">
            <a:avLst/>
          </a:prstGeom>
        </p:spPr>
        <p:txBody>
          <a:bodyPr wrap="none">
            <a:spAutoFit/>
          </a:bodyPr>
          <a:lstStyle/>
          <a:p>
            <a:r>
              <a:rPr lang="en-US" altLang="zh-CN"/>
              <a:t>cats </a:t>
            </a:r>
            <a:endParaRPr lang="zh-CN" altLang="en-US"/>
          </a:p>
        </p:txBody>
      </p:sp>
      <p:sp>
        <p:nvSpPr>
          <p:cNvPr id="9" name="矩形 8"/>
          <p:cNvSpPr/>
          <p:nvPr/>
        </p:nvSpPr>
        <p:spPr>
          <a:xfrm>
            <a:off x="9075592" y="5028655"/>
            <a:ext cx="1021433" cy="523220"/>
          </a:xfrm>
          <a:prstGeom prst="rect">
            <a:avLst/>
          </a:prstGeom>
        </p:spPr>
        <p:txBody>
          <a:bodyPr wrap="none">
            <a:spAutoFit/>
          </a:bodyPr>
          <a:lstStyle/>
          <a:p>
            <a:r>
              <a:rPr lang="en-US" altLang="zh-CN"/>
              <a:t>cakes</a:t>
            </a:r>
            <a:endParaRPr lang="zh-CN" altLang="en-US"/>
          </a:p>
        </p:txBody>
      </p:sp>
      <p:sp>
        <p:nvSpPr>
          <p:cNvPr id="10" name="矩形 9"/>
          <p:cNvSpPr/>
          <p:nvPr/>
        </p:nvSpPr>
        <p:spPr>
          <a:xfrm>
            <a:off x="766614" y="5661248"/>
            <a:ext cx="982961" cy="523220"/>
          </a:xfrm>
          <a:prstGeom prst="rect">
            <a:avLst/>
          </a:prstGeom>
        </p:spPr>
        <p:txBody>
          <a:bodyPr wrap="none">
            <a:spAutoFit/>
          </a:bodyPr>
          <a:lstStyle/>
          <a:p>
            <a:r>
              <a:rPr lang="en-US" altLang="zh-CN"/>
              <a:t>swim</a:t>
            </a:r>
            <a:endParaRPr lang="zh-CN" altLang="en-US"/>
          </a:p>
        </p:txBody>
      </p:sp>
      <p:sp>
        <p:nvSpPr>
          <p:cNvPr id="13" name="矩形 12"/>
          <p:cNvSpPr/>
          <p:nvPr/>
        </p:nvSpPr>
        <p:spPr>
          <a:xfrm>
            <a:off x="2701594" y="4951238"/>
            <a:ext cx="2577885" cy="523220"/>
          </a:xfrm>
          <a:prstGeom prst="rect">
            <a:avLst/>
          </a:prstGeom>
        </p:spPr>
        <p:txBody>
          <a:bodyPr wrap="none">
            <a:spAutoFit/>
          </a:bodyPr>
          <a:lstStyle/>
          <a:p>
            <a:r>
              <a:rPr lang="en-US" altLang="zh-CN"/>
              <a:t>His ears are big</a:t>
            </a:r>
            <a:endParaRPr lang="zh-CN" altLang="en-US"/>
          </a:p>
        </p:txBody>
      </p:sp>
    </p:spTree>
    <p:extLst>
      <p:ext uri="{BB962C8B-B14F-4D97-AF65-F5344CB8AC3E}">
        <p14:creationId xmlns:p14="http://schemas.microsoft.com/office/powerpoint/2010/main" val="43887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3323987"/>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endParaRPr lang="en-US" altLang="zh-CN">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pic>
        <p:nvPicPr>
          <p:cNvPr id="3" name="fs554.jpg" descr="id:2147490639;FounderCES"/>
          <p:cNvPicPr/>
          <p:nvPr/>
        </p:nvPicPr>
        <p:blipFill>
          <a:blip r:embed="rId2">
            <a:clrChange>
              <a:clrFrom>
                <a:srgbClr val="FFFFFE"/>
              </a:clrFrom>
              <a:clrTo>
                <a:srgbClr val="FFFFFE">
                  <a:alpha val="0"/>
                </a:srgbClr>
              </a:clrTo>
            </a:clrChange>
          </a:blip>
          <a:stretch>
            <a:fillRect/>
          </a:stretch>
        </p:blipFill>
        <p:spPr>
          <a:xfrm>
            <a:off x="2638822" y="947066"/>
            <a:ext cx="1977984" cy="1036690"/>
          </a:xfrm>
          <a:prstGeom prst="rect">
            <a:avLst/>
          </a:prstGeom>
        </p:spPr>
      </p:pic>
      <p:pic>
        <p:nvPicPr>
          <p:cNvPr id="4" name="fs554a.jpg" descr="id:2147490646;FounderCES"/>
          <p:cNvPicPr/>
          <p:nvPr/>
        </p:nvPicPr>
        <p:blipFill>
          <a:blip r:embed="rId3"/>
          <a:stretch>
            <a:fillRect/>
          </a:stretch>
        </p:blipFill>
        <p:spPr>
          <a:xfrm>
            <a:off x="5087094" y="1067957"/>
            <a:ext cx="1650431" cy="948048"/>
          </a:xfrm>
          <a:prstGeom prst="rect">
            <a:avLst/>
          </a:prstGeom>
        </p:spPr>
      </p:pic>
      <p:pic>
        <p:nvPicPr>
          <p:cNvPr id="5" name="fs554b.jpg" descr="id:2147490653;FounderCES"/>
          <p:cNvPicPr/>
          <p:nvPr/>
        </p:nvPicPr>
        <p:blipFill>
          <a:blip r:embed="rId4"/>
          <a:stretch>
            <a:fillRect/>
          </a:stretch>
        </p:blipFill>
        <p:spPr>
          <a:xfrm>
            <a:off x="7679382" y="1024158"/>
            <a:ext cx="1944216" cy="1036690"/>
          </a:xfrm>
          <a:prstGeom prst="rect">
            <a:avLst/>
          </a:prstGeom>
        </p:spPr>
      </p:pic>
      <p:pic>
        <p:nvPicPr>
          <p:cNvPr id="6" name="fs555.jpg" descr="id:2147490660;FounderCES"/>
          <p:cNvPicPr/>
          <p:nvPr/>
        </p:nvPicPr>
        <p:blipFill>
          <a:blip r:embed="rId5"/>
          <a:stretch>
            <a:fillRect/>
          </a:stretch>
        </p:blipFill>
        <p:spPr>
          <a:xfrm>
            <a:off x="2710830" y="3356993"/>
            <a:ext cx="1008112" cy="1279134"/>
          </a:xfrm>
          <a:prstGeom prst="rect">
            <a:avLst/>
          </a:prstGeom>
        </p:spPr>
      </p:pic>
      <p:pic>
        <p:nvPicPr>
          <p:cNvPr id="7" name="fs555a.jpg" descr="id:2147490667;FounderCES"/>
          <p:cNvPicPr/>
          <p:nvPr/>
        </p:nvPicPr>
        <p:blipFill>
          <a:blip r:embed="rId6"/>
          <a:stretch>
            <a:fillRect/>
          </a:stretch>
        </p:blipFill>
        <p:spPr>
          <a:xfrm>
            <a:off x="5181391" y="3429001"/>
            <a:ext cx="1880146" cy="1279134"/>
          </a:xfrm>
          <a:prstGeom prst="rect">
            <a:avLst/>
          </a:prstGeom>
        </p:spPr>
      </p:pic>
      <p:pic>
        <p:nvPicPr>
          <p:cNvPr id="8" name="fs555b.jpg" descr="id:2147490674;FounderCES"/>
          <p:cNvPicPr/>
          <p:nvPr/>
        </p:nvPicPr>
        <p:blipFill>
          <a:blip r:embed="rId7"/>
          <a:stretch>
            <a:fillRect/>
          </a:stretch>
        </p:blipFill>
        <p:spPr>
          <a:xfrm>
            <a:off x="7679382" y="3356992"/>
            <a:ext cx="1029658" cy="1279135"/>
          </a:xfrm>
          <a:prstGeom prst="rect">
            <a:avLst/>
          </a:prstGeom>
        </p:spPr>
      </p:pic>
      <p:sp>
        <p:nvSpPr>
          <p:cNvPr id="11" name="矩形 10"/>
          <p:cNvSpPr/>
          <p:nvPr/>
        </p:nvSpPr>
        <p:spPr>
          <a:xfrm>
            <a:off x="334566" y="2044005"/>
            <a:ext cx="8806259" cy="1384995"/>
          </a:xfrm>
          <a:prstGeom prst="rect">
            <a:avLst/>
          </a:prstGeom>
        </p:spPr>
        <p:txBody>
          <a:bodyPr wrap="square">
            <a:spAutoFit/>
          </a:bodyPr>
          <a:lstStyle/>
          <a:p>
            <a:pPr>
              <a:lnSpc>
                <a:spcPct val="150000"/>
              </a:lnSpc>
            </a:pPr>
            <a:r>
              <a:rPr lang="en-US" altLang="zh-CN">
                <a:solidFill>
                  <a:srgbClr val="ED028C"/>
                </a:solidFill>
              </a:rPr>
              <a:t>W</a:t>
            </a:r>
            <a:r>
              <a:rPr lang="zh-CN" altLang="zh-CN">
                <a:solidFill>
                  <a:srgbClr val="ED028C"/>
                </a:solidFill>
              </a:rPr>
              <a:t>：</a:t>
            </a:r>
            <a:r>
              <a:rPr lang="en-US" altLang="zh-CN">
                <a:solidFill>
                  <a:srgbClr val="ED028C"/>
                </a:solidFill>
              </a:rPr>
              <a:t>Can I help you</a:t>
            </a:r>
            <a:r>
              <a:rPr lang="zh-CN" altLang="zh-CN">
                <a:solidFill>
                  <a:srgbClr val="ED028C"/>
                </a:solidFill>
              </a:rPr>
              <a:t>？</a:t>
            </a:r>
          </a:p>
          <a:p>
            <a:pPr>
              <a:lnSpc>
                <a:spcPct val="150000"/>
              </a:lnSpc>
            </a:pPr>
            <a:r>
              <a:rPr lang="en-US" altLang="zh-CN">
                <a:solidFill>
                  <a:srgbClr val="ED028C"/>
                </a:solidFill>
              </a:rPr>
              <a:t>M</a:t>
            </a:r>
            <a:r>
              <a:rPr lang="zh-CN" altLang="zh-CN">
                <a:solidFill>
                  <a:srgbClr val="ED028C"/>
                </a:solidFill>
              </a:rPr>
              <a:t>：</a:t>
            </a:r>
            <a:r>
              <a:rPr lang="en-US" altLang="zh-CN">
                <a:solidFill>
                  <a:srgbClr val="ED028C"/>
                </a:solidFill>
              </a:rPr>
              <a:t>Yes,please. I’d like a hamburger and a glass of juice.</a:t>
            </a:r>
            <a:endParaRPr lang="zh-CN" altLang="zh-CN">
              <a:solidFill>
                <a:srgbClr val="ED028C"/>
              </a:solidFill>
            </a:endParaRPr>
          </a:p>
        </p:txBody>
      </p:sp>
      <p:sp>
        <p:nvSpPr>
          <p:cNvPr id="12" name="矩形 11"/>
          <p:cNvSpPr/>
          <p:nvPr/>
        </p:nvSpPr>
        <p:spPr>
          <a:xfrm>
            <a:off x="982638" y="1181016"/>
            <a:ext cx="423514" cy="523220"/>
          </a:xfrm>
          <a:prstGeom prst="rect">
            <a:avLst/>
          </a:prstGeom>
        </p:spPr>
        <p:txBody>
          <a:bodyPr wrap="none">
            <a:spAutoFit/>
          </a:bodyPr>
          <a:lstStyle/>
          <a:p>
            <a:r>
              <a:rPr lang="en-US" altLang="zh-CN"/>
              <a:t>B</a:t>
            </a:r>
            <a:endParaRPr lang="zh-CN" altLang="en-US"/>
          </a:p>
        </p:txBody>
      </p:sp>
      <p:sp>
        <p:nvSpPr>
          <p:cNvPr id="13" name="矩形 12"/>
          <p:cNvSpPr/>
          <p:nvPr/>
        </p:nvSpPr>
        <p:spPr>
          <a:xfrm>
            <a:off x="334566" y="4777988"/>
            <a:ext cx="8806259" cy="523220"/>
          </a:xfrm>
          <a:prstGeom prst="rect">
            <a:avLst/>
          </a:prstGeom>
        </p:spPr>
        <p:txBody>
          <a:bodyPr wrap="square">
            <a:spAutoFit/>
          </a:bodyPr>
          <a:lstStyle/>
          <a:p>
            <a:r>
              <a:rPr lang="en-US" altLang="zh-CN">
                <a:solidFill>
                  <a:srgbClr val="ED028C"/>
                </a:solidFill>
              </a:rPr>
              <a:t>I live in the water. I can swim. What am I</a:t>
            </a:r>
            <a:r>
              <a:rPr lang="zh-CN" altLang="zh-CN">
                <a:solidFill>
                  <a:srgbClr val="ED028C"/>
                </a:solidFill>
              </a:rPr>
              <a:t>？</a:t>
            </a:r>
          </a:p>
        </p:txBody>
      </p:sp>
      <p:sp>
        <p:nvSpPr>
          <p:cNvPr id="14" name="矩形 13"/>
          <p:cNvSpPr/>
          <p:nvPr/>
        </p:nvSpPr>
        <p:spPr>
          <a:xfrm>
            <a:off x="982638" y="371703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152367"/>
          </a:xfrm>
        </p:spPr>
        <p:txBody>
          <a:bodyPr/>
          <a:lstStyle/>
          <a:p>
            <a:pPr hangingPunct="0">
              <a:lnSpc>
                <a:spcPct val="130000"/>
              </a:lnSpc>
              <a:spcAft>
                <a:spcPts val="0"/>
              </a:spcAft>
              <a:tabLst>
                <a:tab pos="1710690" algn="l"/>
                <a:tab pos="4231005" algn="l"/>
                <a:tab pos="6751320" algn="l"/>
              </a:tabLst>
            </a:pPr>
            <a:r>
              <a:rPr lang="zh-CN" altLang="zh-CN" dirty="0" smtClean="0">
                <a:solidFill>
                  <a:srgbClr val="000000"/>
                </a:solidFill>
                <a:ea typeface="黑体"/>
                <a:cs typeface="Times New Roman"/>
              </a:rPr>
              <a:t>二</a:t>
            </a:r>
            <a:r>
              <a:rPr lang="zh-CN" altLang="zh-CN" dirty="0">
                <a:solidFill>
                  <a:srgbClr val="000000"/>
                </a:solidFill>
                <a:ea typeface="黑体"/>
                <a:cs typeface="Times New Roman"/>
              </a:rPr>
              <a:t>、听录音</a:t>
            </a:r>
            <a:r>
              <a:rPr lang="zh-CN" altLang="zh-CN" dirty="0">
                <a:solidFill>
                  <a:srgbClr val="000000"/>
                </a:solidFill>
                <a:cs typeface="Times New Roman"/>
              </a:rPr>
              <a:t>，</a:t>
            </a:r>
            <a:r>
              <a:rPr lang="zh-CN" altLang="zh-CN" dirty="0">
                <a:solidFill>
                  <a:srgbClr val="000000"/>
                </a:solidFill>
                <a:ea typeface="黑体"/>
                <a:cs typeface="Times New Roman"/>
              </a:rPr>
              <a:t>根据短文内容</a:t>
            </a:r>
            <a:r>
              <a:rPr lang="zh-CN" altLang="zh-CN" dirty="0">
                <a:solidFill>
                  <a:srgbClr val="000000"/>
                </a:solidFill>
                <a:cs typeface="Times New Roman"/>
              </a:rPr>
              <a:t>，</a:t>
            </a:r>
            <a:r>
              <a:rPr lang="zh-CN" altLang="zh-CN" dirty="0">
                <a:solidFill>
                  <a:srgbClr val="000000"/>
                </a:solidFill>
                <a:ea typeface="黑体"/>
                <a:cs typeface="Times New Roman"/>
              </a:rPr>
              <a:t>给下列图片排序</a:t>
            </a:r>
            <a:r>
              <a:rPr lang="zh-CN" altLang="zh-CN" dirty="0">
                <a:solidFill>
                  <a:srgbClr val="000000"/>
                </a:solidFill>
                <a:cs typeface="Times New Roman"/>
              </a:rPr>
              <a:t>，</a:t>
            </a:r>
            <a:r>
              <a:rPr lang="zh-CN" altLang="zh-CN" dirty="0">
                <a:solidFill>
                  <a:srgbClr val="000000"/>
                </a:solidFill>
                <a:ea typeface="黑体"/>
                <a:cs typeface="Times New Roman"/>
              </a:rPr>
              <a:t>听两遍。</a:t>
            </a:r>
            <a:r>
              <a:rPr lang="zh-CN" altLang="zh-CN" dirty="0">
                <a:solidFill>
                  <a:srgbClr val="000000"/>
                </a:solidFill>
                <a:cs typeface="Times New Roman"/>
              </a:rPr>
              <a:t>（</a:t>
            </a:r>
            <a:r>
              <a:rPr lang="zh-CN" altLang="zh-CN" dirty="0">
                <a:solidFill>
                  <a:srgbClr val="000000"/>
                </a:solidFill>
                <a:ea typeface="楷体"/>
                <a:cs typeface="Times New Roman"/>
              </a:rPr>
              <a:t>共</a:t>
            </a:r>
            <a:r>
              <a:rPr lang="en-US" altLang="zh-CN" dirty="0">
                <a:solidFill>
                  <a:srgbClr val="000000"/>
                </a:solidFill>
                <a:cs typeface="Times New Roman"/>
              </a:rPr>
              <a:t>10</a:t>
            </a:r>
            <a:r>
              <a:rPr lang="zh-CN" altLang="zh-CN" dirty="0">
                <a:solidFill>
                  <a:srgbClr val="000000"/>
                </a:solidFill>
                <a:ea typeface="楷体"/>
                <a:cs typeface="Times New Roman"/>
              </a:rPr>
              <a:t>分</a:t>
            </a:r>
            <a:r>
              <a:rPr lang="zh-CN" altLang="zh-CN" dirty="0">
                <a:solidFill>
                  <a:srgbClr val="000000"/>
                </a:solidFill>
                <a:cs typeface="Times New Roman"/>
              </a:rPr>
              <a:t>，</a:t>
            </a:r>
            <a:r>
              <a:rPr lang="zh-CN" altLang="zh-CN" dirty="0">
                <a:solidFill>
                  <a:srgbClr val="000000"/>
                </a:solidFill>
                <a:ea typeface="楷体"/>
                <a:cs typeface="Times New Roman"/>
              </a:rPr>
              <a:t>每小题</a:t>
            </a:r>
            <a:r>
              <a:rPr lang="en-US" altLang="zh-CN" dirty="0">
                <a:solidFill>
                  <a:srgbClr val="000000"/>
                </a:solidFill>
                <a:cs typeface="Times New Roman"/>
              </a:rPr>
              <a:t>2</a:t>
            </a:r>
            <a:r>
              <a:rPr lang="zh-CN" altLang="zh-CN" dirty="0">
                <a:solidFill>
                  <a:srgbClr val="000000"/>
                </a:solidFill>
                <a:ea typeface="楷体"/>
                <a:cs typeface="Times New Roman"/>
              </a:rPr>
              <a:t>分</a:t>
            </a:r>
            <a:r>
              <a:rPr lang="zh-CN" altLang="zh-CN" dirty="0" smtClean="0">
                <a:solidFill>
                  <a:srgbClr val="000000"/>
                </a:solidFill>
                <a:cs typeface="Times New Roman"/>
              </a:rPr>
              <a:t>）</a:t>
            </a:r>
            <a:endParaRPr lang="zh-CN" altLang="zh-CN" sz="1400" dirty="0">
              <a:solidFill>
                <a:srgbClr val="000000"/>
              </a:solidFill>
              <a:cs typeface="Times New Roman"/>
            </a:endParaRPr>
          </a:p>
        </p:txBody>
      </p:sp>
      <p:sp>
        <p:nvSpPr>
          <p:cNvPr id="3" name="内容占位符 1"/>
          <p:cNvSpPr txBox="1">
            <a:spLocks/>
          </p:cNvSpPr>
          <p:nvPr/>
        </p:nvSpPr>
        <p:spPr bwMode="auto">
          <a:xfrm>
            <a:off x="360854" y="314096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smtClean="0">
                <a:solidFill>
                  <a:srgbClr val="000000"/>
                </a:solidFill>
                <a:cs typeface="Times New Roman"/>
              </a:rPr>
              <a:t>     </a:t>
            </a:r>
            <a:r>
              <a:rPr lang="zh-CN" altLang="zh-CN" smtClean="0">
                <a:solidFill>
                  <a:srgbClr val="000000"/>
                </a:solidFill>
                <a:cs typeface="Times New Roman"/>
              </a:rPr>
              <a:t>（　　）　　（　　）　（　　）</a:t>
            </a:r>
            <a:r>
              <a:rPr lang="en-US" altLang="zh-CN" smtClean="0">
                <a:solidFill>
                  <a:srgbClr val="000000"/>
                </a:solidFill>
                <a:cs typeface="Times New Roman"/>
              </a:rPr>
              <a:t>        </a:t>
            </a:r>
            <a:r>
              <a:rPr lang="zh-CN" altLang="zh-CN" smtClean="0">
                <a:solidFill>
                  <a:srgbClr val="000000"/>
                </a:solidFill>
                <a:cs typeface="Times New Roman"/>
              </a:rPr>
              <a:t>（　　）</a:t>
            </a:r>
            <a:r>
              <a:rPr lang="en-US" altLang="zh-CN" smtClean="0">
                <a:solidFill>
                  <a:srgbClr val="000000"/>
                </a:solidFill>
                <a:cs typeface="Times New Roman"/>
              </a:rPr>
              <a:t>            </a:t>
            </a:r>
            <a:r>
              <a:rPr lang="zh-CN" altLang="zh-CN" smtClean="0">
                <a:solidFill>
                  <a:srgbClr val="000000"/>
                </a:solidFill>
                <a:cs typeface="Times New Roman"/>
              </a:rPr>
              <a:t>（　　）</a:t>
            </a:r>
            <a:endParaRPr lang="zh-CN" altLang="zh-CN" sz="1400">
              <a:solidFill>
                <a:srgbClr val="000000"/>
              </a:solidFill>
              <a:cs typeface="Times New Roman"/>
            </a:endParaRPr>
          </a:p>
        </p:txBody>
      </p:sp>
      <p:pic>
        <p:nvPicPr>
          <p:cNvPr id="4" name="fs556.jpg" descr="id:2147490681;FounderCES"/>
          <p:cNvPicPr/>
          <p:nvPr/>
        </p:nvPicPr>
        <p:blipFill>
          <a:blip r:embed="rId2"/>
          <a:stretch>
            <a:fillRect/>
          </a:stretch>
        </p:blipFill>
        <p:spPr>
          <a:xfrm>
            <a:off x="1054646" y="2101953"/>
            <a:ext cx="1190203" cy="1116929"/>
          </a:xfrm>
          <a:prstGeom prst="rect">
            <a:avLst/>
          </a:prstGeom>
        </p:spPr>
      </p:pic>
      <p:pic>
        <p:nvPicPr>
          <p:cNvPr id="5" name="fs556b.jpg" descr="id:2147490688;FounderCES"/>
          <p:cNvPicPr/>
          <p:nvPr/>
        </p:nvPicPr>
        <p:blipFill>
          <a:blip r:embed="rId3"/>
          <a:stretch>
            <a:fillRect/>
          </a:stretch>
        </p:blipFill>
        <p:spPr>
          <a:xfrm>
            <a:off x="2810000" y="2101953"/>
            <a:ext cx="1866499" cy="1116929"/>
          </a:xfrm>
          <a:prstGeom prst="rect">
            <a:avLst/>
          </a:prstGeom>
        </p:spPr>
      </p:pic>
      <p:pic>
        <p:nvPicPr>
          <p:cNvPr id="6" name="fs05.jpg" descr="id:2147490695;FounderCES"/>
          <p:cNvPicPr/>
          <p:nvPr/>
        </p:nvPicPr>
        <p:blipFill>
          <a:blip r:embed="rId4"/>
          <a:stretch>
            <a:fillRect/>
          </a:stretch>
        </p:blipFill>
        <p:spPr>
          <a:xfrm>
            <a:off x="4651609" y="2101271"/>
            <a:ext cx="2031860" cy="1116929"/>
          </a:xfrm>
          <a:prstGeom prst="rect">
            <a:avLst/>
          </a:prstGeom>
        </p:spPr>
      </p:pic>
      <p:pic>
        <p:nvPicPr>
          <p:cNvPr id="7" name="fs556c.jpg" descr="id:2147490702;FounderCES"/>
          <p:cNvPicPr/>
          <p:nvPr/>
        </p:nvPicPr>
        <p:blipFill>
          <a:blip r:embed="rId5"/>
          <a:stretch>
            <a:fillRect/>
          </a:stretch>
        </p:blipFill>
        <p:spPr>
          <a:xfrm>
            <a:off x="7134593" y="2101953"/>
            <a:ext cx="1215948" cy="1116929"/>
          </a:xfrm>
          <a:prstGeom prst="rect">
            <a:avLst/>
          </a:prstGeom>
        </p:spPr>
      </p:pic>
      <p:pic>
        <p:nvPicPr>
          <p:cNvPr id="8" name="fs556d.jpg" descr="id:2147490709;FounderCES"/>
          <p:cNvPicPr/>
          <p:nvPr/>
        </p:nvPicPr>
        <p:blipFill>
          <a:blip r:embed="rId6"/>
          <a:stretch>
            <a:fillRect/>
          </a:stretch>
        </p:blipFill>
        <p:spPr>
          <a:xfrm>
            <a:off x="9479583" y="1988840"/>
            <a:ext cx="1355564" cy="1116929"/>
          </a:xfrm>
          <a:prstGeom prst="rect">
            <a:avLst/>
          </a:prstGeom>
        </p:spPr>
      </p:pic>
      <p:sp>
        <p:nvSpPr>
          <p:cNvPr id="9" name="矩形 8"/>
          <p:cNvSpPr/>
          <p:nvPr/>
        </p:nvSpPr>
        <p:spPr>
          <a:xfrm>
            <a:off x="1414686" y="3290890"/>
            <a:ext cx="364202" cy="523220"/>
          </a:xfrm>
          <a:prstGeom prst="rect">
            <a:avLst/>
          </a:prstGeom>
        </p:spPr>
        <p:txBody>
          <a:bodyPr wrap="none">
            <a:spAutoFit/>
          </a:bodyPr>
          <a:lstStyle/>
          <a:p>
            <a:r>
              <a:rPr lang="en-US" altLang="zh-CN" smtClean="0"/>
              <a:t>5</a:t>
            </a:r>
            <a:endParaRPr lang="zh-CN" altLang="en-US"/>
          </a:p>
        </p:txBody>
      </p:sp>
      <p:sp>
        <p:nvSpPr>
          <p:cNvPr id="10" name="矩形 9"/>
          <p:cNvSpPr/>
          <p:nvPr/>
        </p:nvSpPr>
        <p:spPr>
          <a:xfrm>
            <a:off x="3574926" y="3297006"/>
            <a:ext cx="364202" cy="523220"/>
          </a:xfrm>
          <a:prstGeom prst="rect">
            <a:avLst/>
          </a:prstGeom>
        </p:spPr>
        <p:txBody>
          <a:bodyPr wrap="none">
            <a:spAutoFit/>
          </a:bodyPr>
          <a:lstStyle/>
          <a:p>
            <a:r>
              <a:rPr lang="en-US" altLang="zh-CN" smtClean="0"/>
              <a:t>1</a:t>
            </a:r>
            <a:endParaRPr lang="zh-CN" altLang="en-US"/>
          </a:p>
        </p:txBody>
      </p:sp>
      <p:sp>
        <p:nvSpPr>
          <p:cNvPr id="11" name="矩形 10"/>
          <p:cNvSpPr/>
          <p:nvPr/>
        </p:nvSpPr>
        <p:spPr>
          <a:xfrm>
            <a:off x="5303118" y="3297006"/>
            <a:ext cx="453970" cy="523220"/>
          </a:xfrm>
          <a:prstGeom prst="rect">
            <a:avLst/>
          </a:prstGeom>
        </p:spPr>
        <p:txBody>
          <a:bodyPr wrap="none">
            <a:spAutoFit/>
          </a:bodyPr>
          <a:lstStyle/>
          <a:p>
            <a:r>
              <a:rPr lang="en-US" altLang="zh-CN" smtClean="0"/>
              <a:t>4 </a:t>
            </a:r>
            <a:endParaRPr lang="zh-CN" altLang="en-US"/>
          </a:p>
        </p:txBody>
      </p:sp>
      <p:sp>
        <p:nvSpPr>
          <p:cNvPr id="12" name="矩形 11"/>
          <p:cNvSpPr/>
          <p:nvPr/>
        </p:nvSpPr>
        <p:spPr>
          <a:xfrm>
            <a:off x="7459196" y="3303122"/>
            <a:ext cx="364202" cy="523220"/>
          </a:xfrm>
          <a:prstGeom prst="rect">
            <a:avLst/>
          </a:prstGeom>
        </p:spPr>
        <p:txBody>
          <a:bodyPr wrap="none">
            <a:spAutoFit/>
          </a:bodyPr>
          <a:lstStyle/>
          <a:p>
            <a:r>
              <a:rPr lang="en-US" altLang="zh-CN" smtClean="0"/>
              <a:t>3</a:t>
            </a:r>
            <a:endParaRPr lang="zh-CN" altLang="en-US"/>
          </a:p>
        </p:txBody>
      </p:sp>
      <p:sp>
        <p:nvSpPr>
          <p:cNvPr id="13" name="矩形 12"/>
          <p:cNvSpPr/>
          <p:nvPr/>
        </p:nvSpPr>
        <p:spPr>
          <a:xfrm>
            <a:off x="9981028" y="3287359"/>
            <a:ext cx="364202" cy="523220"/>
          </a:xfrm>
          <a:prstGeom prst="rect">
            <a:avLst/>
          </a:prstGeom>
        </p:spPr>
        <p:txBody>
          <a:bodyPr wrap="none">
            <a:spAutoFit/>
          </a:bodyPr>
          <a:lstStyle/>
          <a:p>
            <a:r>
              <a:rPr lang="en-US" altLang="zh-CN" smtClean="0"/>
              <a:t>2</a:t>
            </a:r>
            <a:endParaRPr lang="zh-CN" altLang="en-US"/>
          </a:p>
        </p:txBody>
      </p:sp>
      <p:sp>
        <p:nvSpPr>
          <p:cNvPr id="14" name="内容占位符 1"/>
          <p:cNvSpPr txBox="1">
            <a:spLocks/>
          </p:cNvSpPr>
          <p:nvPr/>
        </p:nvSpPr>
        <p:spPr bwMode="auto">
          <a:xfrm>
            <a:off x="360854" y="3904366"/>
            <a:ext cx="11485848"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1710690" algn="l"/>
                <a:tab pos="4231005" algn="l"/>
                <a:tab pos="6751320" algn="l"/>
              </a:tabLst>
            </a:pPr>
            <a:r>
              <a:rPr lang="en-US" altLang="zh-CN" b="1" dirty="0" smtClean="0">
                <a:solidFill>
                  <a:srgbClr val="ED028C"/>
                </a:solidFill>
              </a:rPr>
              <a:t>        Hello</a:t>
            </a:r>
            <a:r>
              <a:rPr lang="zh-CN" altLang="zh-CN" b="1" dirty="0" smtClean="0">
                <a:solidFill>
                  <a:srgbClr val="ED028C"/>
                </a:solidFill>
              </a:rPr>
              <a:t>！</a:t>
            </a:r>
            <a:r>
              <a:rPr lang="en-US" altLang="zh-CN" b="1" dirty="0" smtClean="0">
                <a:solidFill>
                  <a:srgbClr val="ED028C"/>
                </a:solidFill>
              </a:rPr>
              <a:t>I’m Lucy. I like playing ping-pong. I can play it well. Look</a:t>
            </a:r>
            <a:r>
              <a:rPr lang="zh-CN" altLang="zh-CN" b="1" dirty="0" smtClean="0">
                <a:solidFill>
                  <a:srgbClr val="ED028C"/>
                </a:solidFill>
              </a:rPr>
              <a:t>！</a:t>
            </a:r>
            <a:r>
              <a:rPr lang="en-US" altLang="zh-CN" b="1" dirty="0" smtClean="0">
                <a:solidFill>
                  <a:srgbClr val="ED028C"/>
                </a:solidFill>
              </a:rPr>
              <a:t>That is Jane. She can play football very well. The boy over there is Mike. He can play basketball. This is Alice. She is good at running. She can run fast. That boy is Jack. He is jumping. He can jump very far.</a:t>
            </a:r>
            <a:endParaRPr lang="zh-CN" altLang="zh-CN" dirty="0">
              <a:solidFill>
                <a:srgbClr val="ED028C"/>
              </a:solidFill>
            </a:endParaRPr>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92288" algn="l"/>
                <a:tab pos="4230688" algn="l"/>
                <a:tab pos="6750050" algn="l"/>
                <a:tab pos="7493000" algn="l"/>
              </a:tabLst>
            </a:pPr>
            <a:r>
              <a:rPr lang="zh-CN" altLang="zh-CN" smtClean="0">
                <a:solidFill>
                  <a:srgbClr val="000000"/>
                </a:solidFill>
                <a:ea typeface="黑体"/>
                <a:cs typeface="Times New Roman"/>
              </a:rPr>
              <a:t>三</a:t>
            </a:r>
            <a:r>
              <a:rPr lang="zh-CN" altLang="zh-CN">
                <a:solidFill>
                  <a:srgbClr val="000000"/>
                </a:solidFill>
                <a:ea typeface="黑体"/>
                <a:cs typeface="Times New Roman"/>
              </a:rPr>
              <a:t>、听录音</a:t>
            </a:r>
            <a:r>
              <a:rPr lang="zh-CN" altLang="zh-CN">
                <a:solidFill>
                  <a:srgbClr val="000000"/>
                </a:solidFill>
                <a:cs typeface="Times New Roman"/>
              </a:rPr>
              <a:t>，</a:t>
            </a:r>
            <a:r>
              <a:rPr lang="zh-CN" altLang="zh-CN">
                <a:solidFill>
                  <a:srgbClr val="000000"/>
                </a:solidFill>
                <a:ea typeface="黑体"/>
                <a:cs typeface="Times New Roman"/>
              </a:rPr>
              <a:t>根据你所听到的内容</a:t>
            </a:r>
            <a:r>
              <a:rPr lang="zh-CN" altLang="zh-CN">
                <a:solidFill>
                  <a:srgbClr val="000000"/>
                </a:solidFill>
                <a:cs typeface="Times New Roman"/>
              </a:rPr>
              <a:t>，</a:t>
            </a:r>
            <a:r>
              <a:rPr lang="zh-CN" altLang="zh-CN">
                <a:solidFill>
                  <a:srgbClr val="000000"/>
                </a:solidFill>
                <a:ea typeface="黑体"/>
                <a:cs typeface="Times New Roman"/>
              </a:rPr>
              <a:t>选出最佳答语</a:t>
            </a:r>
            <a:r>
              <a:rPr lang="zh-CN" altLang="zh-CN">
                <a:solidFill>
                  <a:srgbClr val="000000"/>
                </a:solidFill>
                <a:cs typeface="Times New Roman"/>
              </a:rPr>
              <a:t>，</a:t>
            </a:r>
            <a:r>
              <a:rPr lang="zh-CN" altLang="zh-CN">
                <a:solidFill>
                  <a:srgbClr val="000000"/>
                </a:solidFill>
                <a:ea typeface="黑体"/>
                <a:cs typeface="Times New Roman"/>
              </a:rPr>
              <a:t>听两遍。</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每小题</a:t>
            </a:r>
            <a:r>
              <a:rPr lang="en-US" altLang="zh-CN">
                <a:solidFill>
                  <a:srgbClr val="000000"/>
                </a:solidFill>
                <a:cs typeface="Times New Roman"/>
              </a:rPr>
              <a:t>2</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 pos="749300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 have some pies</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 pos="749300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I like dogs</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 pos="749300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 like apples</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334566" y="4077072"/>
            <a:ext cx="3959738" cy="523220"/>
          </a:xfrm>
          <a:prstGeom prst="rect">
            <a:avLst/>
          </a:prstGeom>
        </p:spPr>
        <p:txBody>
          <a:bodyPr wrap="none">
            <a:spAutoFit/>
          </a:bodyPr>
          <a:lstStyle/>
          <a:p>
            <a:r>
              <a:rPr lang="en-US" altLang="zh-CN">
                <a:solidFill>
                  <a:srgbClr val="ED028C"/>
                </a:solidFill>
              </a:rPr>
              <a:t>What fruit do you like</a:t>
            </a:r>
            <a:r>
              <a:rPr lang="zh-CN" altLang="zh-CN">
                <a:solidFill>
                  <a:srgbClr val="ED028C"/>
                </a:solidFill>
              </a:rPr>
              <a:t>？</a:t>
            </a:r>
          </a:p>
        </p:txBody>
      </p:sp>
      <p:sp>
        <p:nvSpPr>
          <p:cNvPr id="4" name="矩形 3"/>
          <p:cNvSpPr/>
          <p:nvPr/>
        </p:nvSpPr>
        <p:spPr>
          <a:xfrm>
            <a:off x="910630" y="2132856"/>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92288" algn="l"/>
                <a:tab pos="6750050" algn="l"/>
                <a:tab pos="7845425"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Yes,please</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6750050" algn="l"/>
                <a:tab pos="7845425"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No,I’m not</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6750050" algn="l"/>
                <a:tab pos="7845425"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Yes,we are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6750050" algn="l"/>
                <a:tab pos="7845425" algn="l"/>
              </a:tabLst>
            </a:pPr>
            <a:endParaRPr lang="en-US" altLang="zh-CN" smtClean="0">
              <a:solidFill>
                <a:srgbClr val="000000"/>
              </a:solidFill>
              <a:cs typeface="Times New Roman"/>
            </a:endParaRPr>
          </a:p>
          <a:p>
            <a:pPr hangingPunct="0">
              <a:spcAft>
                <a:spcPts val="0"/>
              </a:spcAft>
              <a:tabLst>
                <a:tab pos="1792288" algn="l"/>
                <a:tab pos="6750050" algn="l"/>
                <a:tab pos="7845425"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It’s 53 </a:t>
            </a:r>
            <a:r>
              <a:rPr lang="en-US" altLang="zh-CN" i="1">
                <a:solidFill>
                  <a:srgbClr val="000000"/>
                </a:solidFill>
                <a:cs typeface="Times New Roman"/>
              </a:rPr>
              <a:t>yuan</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6750050" algn="l"/>
                <a:tab pos="7845425"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They’re 35 </a:t>
            </a:r>
            <a:r>
              <a:rPr lang="en-US" altLang="zh-CN" i="1">
                <a:solidFill>
                  <a:srgbClr val="000000"/>
                </a:solidFill>
                <a:cs typeface="Times New Roman"/>
              </a:rPr>
              <a:t>yuan</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6750050" algn="l"/>
                <a:tab pos="7845425"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 have 35 </a:t>
            </a:r>
            <a:r>
              <a:rPr lang="en-US" altLang="zh-CN" i="1">
                <a:solidFill>
                  <a:srgbClr val="000000"/>
                </a:solidFill>
                <a:cs typeface="Times New Roman"/>
              </a:rPr>
              <a:t>yuan</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4753" y="863460"/>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334566" y="2761764"/>
            <a:ext cx="2674065" cy="523220"/>
          </a:xfrm>
          <a:prstGeom prst="rect">
            <a:avLst/>
          </a:prstGeom>
        </p:spPr>
        <p:txBody>
          <a:bodyPr wrap="none">
            <a:spAutoFit/>
          </a:bodyPr>
          <a:lstStyle/>
          <a:p>
            <a:r>
              <a:rPr lang="en-US" altLang="zh-CN">
                <a:solidFill>
                  <a:srgbClr val="ED028C"/>
                </a:solidFill>
              </a:rPr>
              <a:t>Are you twins</a:t>
            </a:r>
            <a:r>
              <a:rPr lang="zh-CN" altLang="zh-CN">
                <a:solidFill>
                  <a:srgbClr val="ED028C"/>
                </a:solidFill>
              </a:rPr>
              <a:t>？</a:t>
            </a:r>
          </a:p>
        </p:txBody>
      </p:sp>
      <p:sp>
        <p:nvSpPr>
          <p:cNvPr id="5" name="矩形 4"/>
          <p:cNvSpPr/>
          <p:nvPr/>
        </p:nvSpPr>
        <p:spPr>
          <a:xfrm>
            <a:off x="334566" y="5282044"/>
            <a:ext cx="4269054" cy="523220"/>
          </a:xfrm>
          <a:prstGeom prst="rect">
            <a:avLst/>
          </a:prstGeom>
        </p:spPr>
        <p:txBody>
          <a:bodyPr wrap="none">
            <a:spAutoFit/>
          </a:bodyPr>
          <a:lstStyle/>
          <a:p>
            <a:r>
              <a:rPr lang="en-US" altLang="zh-CN">
                <a:solidFill>
                  <a:srgbClr val="ED028C"/>
                </a:solidFill>
              </a:rPr>
              <a:t>How much are the socks</a:t>
            </a:r>
            <a:r>
              <a:rPr lang="zh-CN" altLang="zh-CN">
                <a:solidFill>
                  <a:srgbClr val="ED028C"/>
                </a:solidFill>
              </a:rPr>
              <a:t>？</a:t>
            </a:r>
          </a:p>
        </p:txBody>
      </p:sp>
      <p:sp>
        <p:nvSpPr>
          <p:cNvPr id="6" name="矩形 5"/>
          <p:cNvSpPr/>
          <p:nvPr/>
        </p:nvSpPr>
        <p:spPr>
          <a:xfrm>
            <a:off x="935591" y="342900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a:t>
            </a:r>
            <a:r>
              <a:rPr lang="en-US" altLang="zh-CN">
                <a:solidFill>
                  <a:srgbClr val="000000"/>
                </a:solidFill>
                <a:latin typeface="宋体"/>
                <a:cs typeface="Times New Roman"/>
              </a:rPr>
              <a:t>.</a:t>
            </a:r>
            <a:r>
              <a:rPr lang="en-US" altLang="zh-CN">
                <a:solidFill>
                  <a:srgbClr val="000000"/>
                </a:solidFill>
                <a:cs typeface="Times New Roman"/>
              </a:rPr>
              <a:t>It’s on the desk</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a:t>
            </a:r>
            <a:r>
              <a:rPr lang="en-US" altLang="zh-CN">
                <a:solidFill>
                  <a:srgbClr val="000000"/>
                </a:solidFill>
                <a:latin typeface="宋体"/>
                <a:cs typeface="Times New Roman"/>
              </a:rPr>
              <a:t>.</a:t>
            </a:r>
            <a:r>
              <a:rPr lang="en-US" altLang="zh-CN">
                <a:solidFill>
                  <a:srgbClr val="000000"/>
                </a:solidFill>
                <a:cs typeface="Times New Roman"/>
              </a:rPr>
              <a:t>It’s under that table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Yes,they are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endParaRPr lang="en-US" altLang="zh-CN" smtClean="0">
              <a:solidFill>
                <a:srgbClr val="000000"/>
              </a:solidFill>
              <a:cs typeface="Times New Roman"/>
            </a:endParaRPr>
          </a:p>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Thank you</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Happy New Year</a:t>
            </a:r>
            <a:r>
              <a:rPr lang="zh-CN" altLang="zh-CN">
                <a:solidFill>
                  <a:srgbClr val="000000"/>
                </a:solidFill>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Happy Birthday</a:t>
            </a:r>
            <a:r>
              <a:rPr lang="zh-CN" altLang="zh-CN" smtClean="0">
                <a:solidFill>
                  <a:srgbClr val="000000"/>
                </a:solidFill>
                <a:cs typeface="Times New Roman"/>
              </a:rPr>
              <a:t>！</a:t>
            </a:r>
            <a:endParaRPr lang="zh-CN" altLang="zh-CN" sz="1400">
              <a:solidFill>
                <a:srgbClr val="000000"/>
              </a:solidFill>
              <a:cs typeface="Times New Roman"/>
            </a:endParaRPr>
          </a:p>
        </p:txBody>
      </p:sp>
      <p:sp>
        <p:nvSpPr>
          <p:cNvPr id="3" name="矩形 2"/>
          <p:cNvSpPr/>
          <p:nvPr/>
        </p:nvSpPr>
        <p:spPr>
          <a:xfrm>
            <a:off x="935591" y="908720"/>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334566" y="2780928"/>
            <a:ext cx="5330177" cy="523220"/>
          </a:xfrm>
          <a:prstGeom prst="rect">
            <a:avLst/>
          </a:prstGeom>
        </p:spPr>
        <p:txBody>
          <a:bodyPr wrap="none">
            <a:spAutoFit/>
          </a:bodyPr>
          <a:lstStyle/>
          <a:p>
            <a:r>
              <a:rPr lang="en-US" altLang="zh-CN">
                <a:solidFill>
                  <a:srgbClr val="ED028C"/>
                </a:solidFill>
              </a:rPr>
              <a:t>Is my umbrella under the chair</a:t>
            </a:r>
            <a:r>
              <a:rPr lang="zh-CN" altLang="zh-CN">
                <a:solidFill>
                  <a:srgbClr val="ED028C"/>
                </a:solidFill>
              </a:rPr>
              <a:t>？</a:t>
            </a:r>
            <a:endParaRPr lang="zh-CN" altLang="en-US">
              <a:solidFill>
                <a:srgbClr val="ED028C"/>
              </a:solidFill>
            </a:endParaRPr>
          </a:p>
        </p:txBody>
      </p:sp>
      <p:sp>
        <p:nvSpPr>
          <p:cNvPr id="5" name="矩形 4"/>
          <p:cNvSpPr/>
          <p:nvPr/>
        </p:nvSpPr>
        <p:spPr>
          <a:xfrm>
            <a:off x="334566" y="5373216"/>
            <a:ext cx="3767506" cy="523220"/>
          </a:xfrm>
          <a:prstGeom prst="rect">
            <a:avLst/>
          </a:prstGeom>
        </p:spPr>
        <p:txBody>
          <a:bodyPr wrap="none">
            <a:spAutoFit/>
          </a:bodyPr>
          <a:lstStyle/>
          <a:p>
            <a:r>
              <a:rPr lang="en-US" altLang="zh-CN">
                <a:solidFill>
                  <a:srgbClr val="ED028C"/>
                </a:solidFill>
              </a:rPr>
              <a:t>Happy birthday,Tom</a:t>
            </a:r>
            <a:r>
              <a:rPr lang="zh-CN" altLang="zh-CN">
                <a:solidFill>
                  <a:srgbClr val="ED028C"/>
                </a:solidFill>
              </a:rPr>
              <a:t>！</a:t>
            </a:r>
            <a:endParaRPr lang="zh-CN" altLang="en-US">
              <a:solidFill>
                <a:srgbClr val="ED028C"/>
              </a:solidFill>
            </a:endParaRPr>
          </a:p>
        </p:txBody>
      </p:sp>
      <p:sp>
        <p:nvSpPr>
          <p:cNvPr id="6" name="矩形 5"/>
          <p:cNvSpPr/>
          <p:nvPr/>
        </p:nvSpPr>
        <p:spPr>
          <a:xfrm>
            <a:off x="970365" y="3429000"/>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323987"/>
          </a:xfrm>
        </p:spPr>
        <p:txBody>
          <a:bodyPr/>
          <a:lstStyle/>
          <a:p>
            <a:pPr hangingPunct="0">
              <a:spcAft>
                <a:spcPts val="0"/>
              </a:spcAft>
              <a:tabLst>
                <a:tab pos="1710690" algn="l"/>
                <a:tab pos="4231005" algn="l"/>
                <a:tab pos="6751320" algn="l"/>
              </a:tabLst>
            </a:pPr>
            <a:r>
              <a:rPr lang="zh-CN" altLang="zh-CN" dirty="0" smtClean="0">
                <a:solidFill>
                  <a:srgbClr val="000000"/>
                </a:solidFill>
                <a:ea typeface="黑体"/>
                <a:cs typeface="Times New Roman"/>
              </a:rPr>
              <a:t>四</a:t>
            </a:r>
            <a:r>
              <a:rPr lang="zh-CN" altLang="zh-CN" dirty="0">
                <a:solidFill>
                  <a:srgbClr val="000000"/>
                </a:solidFill>
                <a:ea typeface="黑体"/>
                <a:cs typeface="Times New Roman"/>
              </a:rPr>
              <a:t>、听录音</a:t>
            </a:r>
            <a:r>
              <a:rPr lang="zh-CN" altLang="zh-CN" dirty="0">
                <a:solidFill>
                  <a:srgbClr val="000000"/>
                </a:solidFill>
                <a:cs typeface="Times New Roman"/>
              </a:rPr>
              <a:t>，</a:t>
            </a:r>
            <a:r>
              <a:rPr lang="zh-CN" altLang="zh-CN" dirty="0">
                <a:solidFill>
                  <a:srgbClr val="000000"/>
                </a:solidFill>
                <a:ea typeface="黑体"/>
                <a:cs typeface="Times New Roman"/>
              </a:rPr>
              <a:t>根据所听短文</a:t>
            </a:r>
            <a:r>
              <a:rPr lang="zh-CN" altLang="zh-CN" dirty="0">
                <a:solidFill>
                  <a:srgbClr val="000000"/>
                </a:solidFill>
                <a:cs typeface="Times New Roman"/>
              </a:rPr>
              <a:t>，</a:t>
            </a:r>
            <a:r>
              <a:rPr lang="zh-CN" altLang="zh-CN" dirty="0">
                <a:solidFill>
                  <a:srgbClr val="000000"/>
                </a:solidFill>
                <a:ea typeface="黑体"/>
                <a:cs typeface="Times New Roman"/>
              </a:rPr>
              <a:t>填入所缺单词</a:t>
            </a:r>
            <a:r>
              <a:rPr lang="zh-CN" altLang="zh-CN" dirty="0">
                <a:solidFill>
                  <a:srgbClr val="000000"/>
                </a:solidFill>
                <a:cs typeface="Times New Roman"/>
              </a:rPr>
              <a:t>，</a:t>
            </a:r>
            <a:r>
              <a:rPr lang="zh-CN" altLang="zh-CN" dirty="0">
                <a:solidFill>
                  <a:srgbClr val="000000"/>
                </a:solidFill>
                <a:ea typeface="黑体"/>
                <a:cs typeface="Times New Roman"/>
              </a:rPr>
              <a:t>听三遍。</a:t>
            </a:r>
            <a:r>
              <a:rPr lang="zh-CN" altLang="zh-CN" dirty="0">
                <a:solidFill>
                  <a:srgbClr val="000000"/>
                </a:solidFill>
                <a:cs typeface="Times New Roman"/>
              </a:rPr>
              <a:t>（</a:t>
            </a:r>
            <a:r>
              <a:rPr lang="zh-CN" altLang="zh-CN" dirty="0">
                <a:solidFill>
                  <a:srgbClr val="000000"/>
                </a:solidFill>
                <a:ea typeface="楷体"/>
                <a:cs typeface="Times New Roman"/>
              </a:rPr>
              <a:t>共</a:t>
            </a:r>
            <a:r>
              <a:rPr lang="en-US" altLang="zh-CN" dirty="0">
                <a:solidFill>
                  <a:srgbClr val="000000"/>
                </a:solidFill>
                <a:cs typeface="Times New Roman"/>
              </a:rPr>
              <a:t>5</a:t>
            </a:r>
            <a:r>
              <a:rPr lang="zh-CN" altLang="zh-CN" dirty="0">
                <a:solidFill>
                  <a:srgbClr val="000000"/>
                </a:solidFill>
                <a:ea typeface="楷体"/>
                <a:cs typeface="Times New Roman"/>
              </a:rPr>
              <a:t>分</a:t>
            </a:r>
            <a:r>
              <a:rPr lang="zh-CN" altLang="zh-CN" dirty="0">
                <a:solidFill>
                  <a:srgbClr val="000000"/>
                </a:solidFill>
                <a:cs typeface="Times New Roman"/>
              </a:rPr>
              <a:t>，</a:t>
            </a:r>
            <a:r>
              <a:rPr lang="zh-CN" altLang="zh-CN" dirty="0">
                <a:solidFill>
                  <a:srgbClr val="000000"/>
                </a:solidFill>
                <a:ea typeface="楷体"/>
                <a:cs typeface="Times New Roman"/>
              </a:rPr>
              <a:t>每小题</a:t>
            </a:r>
            <a:r>
              <a:rPr lang="en-US" altLang="zh-CN" dirty="0">
                <a:solidFill>
                  <a:srgbClr val="000000"/>
                </a:solidFill>
                <a:cs typeface="Times New Roman"/>
              </a:rPr>
              <a:t>1</a:t>
            </a:r>
            <a:r>
              <a:rPr lang="zh-CN" altLang="zh-CN" dirty="0">
                <a:solidFill>
                  <a:srgbClr val="000000"/>
                </a:solidFill>
                <a:ea typeface="楷体"/>
                <a:cs typeface="Times New Roman"/>
              </a:rPr>
              <a:t>分</a:t>
            </a:r>
            <a:r>
              <a:rPr lang="zh-CN" altLang="zh-CN" dirty="0">
                <a:solidFill>
                  <a:srgbClr val="000000"/>
                </a:solidFill>
                <a:cs typeface="Times New Roman"/>
              </a:rPr>
              <a:t>）</a:t>
            </a:r>
            <a:endParaRPr lang="zh-CN" altLang="zh-CN" sz="1400" dirty="0">
              <a:solidFill>
                <a:srgbClr val="000000"/>
              </a:solidFill>
              <a:cs typeface="Times New Roman"/>
            </a:endParaRPr>
          </a:p>
          <a:p>
            <a:pPr indent="711200" hangingPunct="0">
              <a:spcAft>
                <a:spcPts val="0"/>
              </a:spcAft>
              <a:tabLst>
                <a:tab pos="1710690" algn="l"/>
                <a:tab pos="4231005" algn="l"/>
                <a:tab pos="6751320" algn="l"/>
              </a:tabLst>
            </a:pPr>
            <a:r>
              <a:rPr lang="en-US" altLang="zh-CN" dirty="0">
                <a:solidFill>
                  <a:srgbClr val="000000"/>
                </a:solidFill>
                <a:cs typeface="Times New Roman"/>
              </a:rPr>
              <a:t>Chen Fan is 11 years </a:t>
            </a:r>
            <a:r>
              <a:rPr lang="en-US" altLang="zh-CN" dirty="0" err="1">
                <a:solidFill>
                  <a:srgbClr val="000000"/>
                </a:solidFill>
                <a:cs typeface="Times New Roman"/>
              </a:rPr>
              <a:t>old</a:t>
            </a:r>
            <a:r>
              <a:rPr lang="en-US" altLang="zh-CN" dirty="0" err="1">
                <a:solidFill>
                  <a:srgbClr val="000000"/>
                </a:solidFill>
                <a:latin typeface="宋体"/>
                <a:cs typeface="Times New Roman"/>
              </a:rPr>
              <a:t>.</a:t>
            </a:r>
            <a:r>
              <a:rPr lang="en-US" altLang="zh-CN" dirty="0" err="1">
                <a:solidFill>
                  <a:srgbClr val="000000"/>
                </a:solidFill>
                <a:cs typeface="Times New Roman"/>
              </a:rPr>
              <a:t>She’s</a:t>
            </a:r>
            <a:r>
              <a:rPr lang="en-US" altLang="zh-CN" dirty="0">
                <a:solidFill>
                  <a:srgbClr val="000000"/>
                </a:solidFill>
                <a:cs typeface="Times New Roman"/>
              </a:rPr>
              <a:t> 1</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u="sng" dirty="0" smtClean="0">
                <a:solidFill>
                  <a:srgbClr val="000000"/>
                </a:solidFill>
                <a:uFill>
                  <a:solidFill>
                    <a:srgbClr val="000000"/>
                  </a:solidFill>
                </a:uFill>
                <a:cs typeface="Times New Roman"/>
              </a:rPr>
              <a:t>  </a:t>
            </a:r>
            <a:r>
              <a:rPr lang="zh-CN" altLang="zh-CN" u="sng" dirty="0">
                <a:solidFill>
                  <a:srgbClr val="000000"/>
                </a:solidFill>
                <a:uFill>
                  <a:solidFill>
                    <a:srgbClr val="000000"/>
                  </a:solidFill>
                </a:uFill>
                <a:cs typeface="Times New Roman"/>
              </a:rPr>
              <a:t>　</a:t>
            </a:r>
            <a:r>
              <a:rPr lang="en-US" altLang="zh-CN" dirty="0" smtClean="0">
                <a:solidFill>
                  <a:srgbClr val="000000"/>
                </a:solidFill>
                <a:latin typeface="宋体"/>
                <a:cs typeface="Times New Roman"/>
              </a:rPr>
              <a:t>.</a:t>
            </a:r>
            <a:r>
              <a:rPr lang="en-US" altLang="zh-CN" dirty="0">
                <a:solidFill>
                  <a:srgbClr val="000000"/>
                </a:solidFill>
                <a:cs typeface="Times New Roman"/>
              </a:rPr>
              <a:t>Her 2</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u="sng" dirty="0" smtClean="0">
                <a:solidFill>
                  <a:srgbClr val="000000"/>
                </a:solidFill>
                <a:uFill>
                  <a:solidFill>
                    <a:srgbClr val="000000"/>
                  </a:solidFill>
                </a:uFill>
                <a:cs typeface="Times New Roman"/>
              </a:rPr>
              <a:t>  </a:t>
            </a:r>
            <a:r>
              <a:rPr lang="zh-CN" altLang="zh-CN" u="sng" dirty="0">
                <a:solidFill>
                  <a:srgbClr val="000000"/>
                </a:solidFill>
                <a:uFill>
                  <a:solidFill>
                    <a:srgbClr val="000000"/>
                  </a:solidFill>
                </a:uFill>
                <a:cs typeface="Times New Roman"/>
              </a:rPr>
              <a:t>　</a:t>
            </a:r>
            <a:r>
              <a:rPr lang="en-US" altLang="zh-CN" dirty="0">
                <a:solidFill>
                  <a:srgbClr val="000000"/>
                </a:solidFill>
                <a:cs typeface="Times New Roman"/>
              </a:rPr>
              <a:t>are </a:t>
            </a:r>
            <a:r>
              <a:rPr lang="en-US" altLang="zh-CN" dirty="0" err="1">
                <a:solidFill>
                  <a:srgbClr val="000000"/>
                </a:solidFill>
                <a:cs typeface="Times New Roman"/>
              </a:rPr>
              <a:t>big</a:t>
            </a:r>
            <a:r>
              <a:rPr lang="en-US" altLang="zh-CN" dirty="0" err="1">
                <a:solidFill>
                  <a:srgbClr val="000000"/>
                </a:solidFill>
                <a:latin typeface="宋体"/>
                <a:cs typeface="Times New Roman"/>
              </a:rPr>
              <a:t>.</a:t>
            </a:r>
            <a:r>
              <a:rPr lang="en-US" altLang="zh-CN" dirty="0" err="1">
                <a:solidFill>
                  <a:srgbClr val="000000"/>
                </a:solidFill>
                <a:cs typeface="Times New Roman"/>
              </a:rPr>
              <a:t>She</a:t>
            </a:r>
            <a:r>
              <a:rPr lang="en-US" altLang="zh-CN" dirty="0">
                <a:solidFill>
                  <a:srgbClr val="000000"/>
                </a:solidFill>
                <a:cs typeface="Times New Roman"/>
              </a:rPr>
              <a:t> likes </a:t>
            </a:r>
            <a:r>
              <a:rPr lang="en-US" altLang="zh-CN" dirty="0" err="1">
                <a:solidFill>
                  <a:srgbClr val="000000"/>
                </a:solidFill>
                <a:cs typeface="Times New Roman"/>
              </a:rPr>
              <a:t>sport</a:t>
            </a:r>
            <a:r>
              <a:rPr lang="en-US" altLang="zh-CN" dirty="0" err="1">
                <a:solidFill>
                  <a:srgbClr val="000000"/>
                </a:solidFill>
                <a:latin typeface="宋体"/>
                <a:cs typeface="Times New Roman"/>
              </a:rPr>
              <a:t>.</a:t>
            </a:r>
            <a:r>
              <a:rPr lang="en-US" altLang="zh-CN" dirty="0" err="1">
                <a:solidFill>
                  <a:srgbClr val="000000"/>
                </a:solidFill>
                <a:cs typeface="Times New Roman"/>
              </a:rPr>
              <a:t>She</a:t>
            </a:r>
            <a:r>
              <a:rPr lang="en-US" altLang="zh-CN" dirty="0">
                <a:solidFill>
                  <a:srgbClr val="000000"/>
                </a:solidFill>
                <a:cs typeface="Times New Roman"/>
              </a:rPr>
              <a:t> can swim very </a:t>
            </a:r>
            <a:r>
              <a:rPr lang="en-US" altLang="zh-CN" dirty="0" err="1">
                <a:solidFill>
                  <a:srgbClr val="000000"/>
                </a:solidFill>
                <a:cs typeface="Times New Roman"/>
              </a:rPr>
              <a:t>well</a:t>
            </a:r>
            <a:r>
              <a:rPr lang="en-US" altLang="zh-CN" dirty="0" err="1">
                <a:solidFill>
                  <a:srgbClr val="000000"/>
                </a:solidFill>
                <a:latin typeface="宋体"/>
                <a:cs typeface="Times New Roman"/>
              </a:rPr>
              <a:t>.</a:t>
            </a:r>
            <a:r>
              <a:rPr lang="en-US" altLang="zh-CN" dirty="0" err="1">
                <a:solidFill>
                  <a:srgbClr val="000000"/>
                </a:solidFill>
                <a:cs typeface="Times New Roman"/>
              </a:rPr>
              <a:t>Chen</a:t>
            </a:r>
            <a:r>
              <a:rPr lang="en-US" altLang="zh-CN" dirty="0">
                <a:solidFill>
                  <a:srgbClr val="000000"/>
                </a:solidFill>
                <a:cs typeface="Times New Roman"/>
              </a:rPr>
              <a:t> Fan has a </a:t>
            </a:r>
            <a:r>
              <a:rPr lang="en-US" altLang="zh-CN" dirty="0" err="1">
                <a:solidFill>
                  <a:srgbClr val="000000"/>
                </a:solidFill>
                <a:cs typeface="Times New Roman"/>
              </a:rPr>
              <a:t>brother</a:t>
            </a:r>
            <a:r>
              <a:rPr lang="en-US" altLang="zh-CN" dirty="0" err="1">
                <a:solidFill>
                  <a:srgbClr val="000000"/>
                </a:solidFill>
                <a:latin typeface="宋体"/>
                <a:cs typeface="Times New Roman"/>
              </a:rPr>
              <a:t>.</a:t>
            </a:r>
            <a:r>
              <a:rPr lang="en-US" altLang="zh-CN" dirty="0" err="1">
                <a:solidFill>
                  <a:srgbClr val="000000"/>
                </a:solidFill>
                <a:cs typeface="Times New Roman"/>
              </a:rPr>
              <a:t>3</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dirty="0">
                <a:solidFill>
                  <a:srgbClr val="000000"/>
                </a:solidFill>
                <a:cs typeface="Times New Roman"/>
              </a:rPr>
              <a:t>name is Chen </a:t>
            </a:r>
            <a:r>
              <a:rPr lang="en-US" altLang="zh-CN" dirty="0" err="1">
                <a:solidFill>
                  <a:srgbClr val="000000"/>
                </a:solidFill>
                <a:cs typeface="Times New Roman"/>
              </a:rPr>
              <a:t>Hao</a:t>
            </a:r>
            <a:r>
              <a:rPr lang="en-US" altLang="zh-CN" dirty="0" err="1">
                <a:solidFill>
                  <a:srgbClr val="000000"/>
                </a:solidFill>
                <a:latin typeface="宋体"/>
                <a:cs typeface="Times New Roman"/>
              </a:rPr>
              <a:t>.</a:t>
            </a:r>
            <a:r>
              <a:rPr lang="en-US" altLang="zh-CN" dirty="0" err="1">
                <a:solidFill>
                  <a:srgbClr val="000000"/>
                </a:solidFill>
                <a:cs typeface="Times New Roman"/>
              </a:rPr>
              <a:t>He</a:t>
            </a:r>
            <a:r>
              <a:rPr lang="en-US" altLang="zh-CN" dirty="0">
                <a:solidFill>
                  <a:srgbClr val="000000"/>
                </a:solidFill>
                <a:cs typeface="Times New Roman"/>
              </a:rPr>
              <a:t> has 4</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dirty="0" err="1">
                <a:solidFill>
                  <a:srgbClr val="000000"/>
                </a:solidFill>
                <a:cs typeface="Times New Roman"/>
              </a:rPr>
              <a:t>robots</a:t>
            </a:r>
            <a:r>
              <a:rPr lang="en-US" altLang="zh-CN" dirty="0" err="1">
                <a:solidFill>
                  <a:srgbClr val="000000"/>
                </a:solidFill>
                <a:latin typeface="宋体"/>
                <a:cs typeface="Times New Roman"/>
              </a:rPr>
              <a:t>.</a:t>
            </a:r>
            <a:r>
              <a:rPr lang="en-US" altLang="zh-CN" dirty="0" err="1">
                <a:solidFill>
                  <a:srgbClr val="000000"/>
                </a:solidFill>
                <a:cs typeface="Times New Roman"/>
              </a:rPr>
              <a:t>He</a:t>
            </a:r>
            <a:r>
              <a:rPr lang="en-US" altLang="zh-CN" dirty="0">
                <a:solidFill>
                  <a:srgbClr val="000000"/>
                </a:solidFill>
                <a:cs typeface="Times New Roman"/>
              </a:rPr>
              <a:t> often plays with them after 5</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dirty="0" smtClean="0">
                <a:solidFill>
                  <a:srgbClr val="000000"/>
                </a:solidFill>
                <a:latin typeface="宋体"/>
                <a:cs typeface="Times New Roman"/>
              </a:rPr>
              <a:t>.</a:t>
            </a:r>
            <a:endParaRPr lang="zh-CN" altLang="zh-CN" sz="1400" dirty="0">
              <a:solidFill>
                <a:srgbClr val="000000"/>
              </a:solidFill>
              <a:cs typeface="Times New Roman"/>
            </a:endParaRPr>
          </a:p>
        </p:txBody>
      </p:sp>
      <p:sp>
        <p:nvSpPr>
          <p:cNvPr id="3" name="矩形 2"/>
          <p:cNvSpPr/>
          <p:nvPr/>
        </p:nvSpPr>
        <p:spPr>
          <a:xfrm>
            <a:off x="6365132" y="2060268"/>
            <a:ext cx="683200" cy="523220"/>
          </a:xfrm>
          <a:prstGeom prst="rect">
            <a:avLst/>
          </a:prstGeom>
        </p:spPr>
        <p:txBody>
          <a:bodyPr wrap="none">
            <a:spAutoFit/>
          </a:bodyPr>
          <a:lstStyle/>
          <a:p>
            <a:r>
              <a:rPr lang="en-US" altLang="zh-CN"/>
              <a:t>tall</a:t>
            </a:r>
            <a:endParaRPr lang="zh-CN" altLang="en-US"/>
          </a:p>
        </p:txBody>
      </p:sp>
      <p:sp>
        <p:nvSpPr>
          <p:cNvPr id="4" name="矩形 3"/>
          <p:cNvSpPr/>
          <p:nvPr/>
        </p:nvSpPr>
        <p:spPr>
          <a:xfrm>
            <a:off x="8370491" y="2016389"/>
            <a:ext cx="821059" cy="523220"/>
          </a:xfrm>
          <a:prstGeom prst="rect">
            <a:avLst/>
          </a:prstGeom>
        </p:spPr>
        <p:txBody>
          <a:bodyPr wrap="none">
            <a:spAutoFit/>
          </a:bodyPr>
          <a:lstStyle/>
          <a:p>
            <a:r>
              <a:rPr lang="en-US" altLang="zh-CN"/>
              <a:t>eyes</a:t>
            </a:r>
            <a:endParaRPr lang="zh-CN" altLang="en-US"/>
          </a:p>
        </p:txBody>
      </p:sp>
      <p:sp>
        <p:nvSpPr>
          <p:cNvPr id="5" name="矩形 4"/>
          <p:cNvSpPr/>
          <p:nvPr/>
        </p:nvSpPr>
        <p:spPr>
          <a:xfrm>
            <a:off x="8876544" y="2727767"/>
            <a:ext cx="702436" cy="523220"/>
          </a:xfrm>
          <a:prstGeom prst="rect">
            <a:avLst/>
          </a:prstGeom>
        </p:spPr>
        <p:txBody>
          <a:bodyPr wrap="none">
            <a:spAutoFit/>
          </a:bodyPr>
          <a:lstStyle/>
          <a:p>
            <a:r>
              <a:rPr lang="en-US" altLang="zh-CN"/>
              <a:t>His</a:t>
            </a:r>
            <a:endParaRPr lang="zh-CN" altLang="en-US"/>
          </a:p>
        </p:txBody>
      </p:sp>
      <p:sp>
        <p:nvSpPr>
          <p:cNvPr id="6" name="矩形 5"/>
          <p:cNvSpPr/>
          <p:nvPr/>
        </p:nvSpPr>
        <p:spPr>
          <a:xfrm>
            <a:off x="2819082" y="3293804"/>
            <a:ext cx="1043876" cy="523220"/>
          </a:xfrm>
          <a:prstGeom prst="rect">
            <a:avLst/>
          </a:prstGeom>
        </p:spPr>
        <p:txBody>
          <a:bodyPr wrap="none">
            <a:spAutoFit/>
          </a:bodyPr>
          <a:lstStyle/>
          <a:p>
            <a:r>
              <a:rPr lang="en-US" altLang="zh-CN"/>
              <a:t>many</a:t>
            </a:r>
            <a:endParaRPr lang="zh-CN" altLang="en-US"/>
          </a:p>
        </p:txBody>
      </p:sp>
      <p:sp>
        <p:nvSpPr>
          <p:cNvPr id="8" name="矩形 7"/>
          <p:cNvSpPr/>
          <p:nvPr/>
        </p:nvSpPr>
        <p:spPr>
          <a:xfrm>
            <a:off x="10021266" y="3375507"/>
            <a:ext cx="1141659" cy="523220"/>
          </a:xfrm>
          <a:prstGeom prst="rect">
            <a:avLst/>
          </a:prstGeom>
        </p:spPr>
        <p:txBody>
          <a:bodyPr wrap="none">
            <a:spAutoFit/>
          </a:bodyPr>
          <a:lstStyle/>
          <a:p>
            <a:r>
              <a:rPr lang="en-US" altLang="zh-CN"/>
              <a:t>school</a:t>
            </a:r>
            <a:endParaRPr lang="zh-CN" altLang="en-US"/>
          </a:p>
        </p:txBody>
      </p:sp>
      <p:sp>
        <p:nvSpPr>
          <p:cNvPr id="9" name="内容占位符 1"/>
          <p:cNvSpPr txBox="1">
            <a:spLocks/>
          </p:cNvSpPr>
          <p:nvPr/>
        </p:nvSpPr>
        <p:spPr bwMode="auto">
          <a:xfrm>
            <a:off x="262558" y="3862898"/>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ED028C"/>
                </a:solidFill>
              </a:rPr>
              <a:t>        Chen Fan is 11 years old. She’s </a:t>
            </a:r>
            <a:r>
              <a:rPr lang="en-US" altLang="zh-CN" b="1" u="sng" dirty="0" smtClean="0">
                <a:solidFill>
                  <a:srgbClr val="ED028C"/>
                </a:solidFill>
              </a:rPr>
              <a:t>tall</a:t>
            </a:r>
            <a:r>
              <a:rPr lang="en-US" altLang="zh-CN" b="1" dirty="0" smtClean="0">
                <a:solidFill>
                  <a:srgbClr val="ED028C"/>
                </a:solidFill>
              </a:rPr>
              <a:t>. Her </a:t>
            </a:r>
            <a:r>
              <a:rPr lang="en-US" altLang="zh-CN" b="1" u="sng" dirty="0" smtClean="0">
                <a:solidFill>
                  <a:srgbClr val="ED028C"/>
                </a:solidFill>
              </a:rPr>
              <a:t>eyes</a:t>
            </a:r>
            <a:r>
              <a:rPr lang="en-US" altLang="zh-CN" b="1" dirty="0" smtClean="0">
                <a:solidFill>
                  <a:srgbClr val="ED028C"/>
                </a:solidFill>
              </a:rPr>
              <a:t> are big. She likes sport. She can swim very well. Chen Fan has a brother. </a:t>
            </a:r>
            <a:r>
              <a:rPr lang="en-US" altLang="zh-CN" b="1" u="sng" dirty="0" smtClean="0">
                <a:solidFill>
                  <a:srgbClr val="ED028C"/>
                </a:solidFill>
              </a:rPr>
              <a:t>His</a:t>
            </a:r>
            <a:r>
              <a:rPr lang="en-US" altLang="zh-CN" b="1" dirty="0" smtClean="0">
                <a:solidFill>
                  <a:srgbClr val="ED028C"/>
                </a:solidFill>
              </a:rPr>
              <a:t> name is Chen </a:t>
            </a:r>
            <a:r>
              <a:rPr lang="en-US" altLang="zh-CN" b="1" dirty="0" err="1" smtClean="0">
                <a:solidFill>
                  <a:srgbClr val="ED028C"/>
                </a:solidFill>
              </a:rPr>
              <a:t>Hao</a:t>
            </a:r>
            <a:r>
              <a:rPr lang="en-US" altLang="zh-CN" b="1" dirty="0" smtClean="0">
                <a:solidFill>
                  <a:srgbClr val="ED028C"/>
                </a:solidFill>
              </a:rPr>
              <a:t>. He has </a:t>
            </a:r>
            <a:r>
              <a:rPr lang="en-US" altLang="zh-CN" b="1" u="sng" dirty="0" smtClean="0">
                <a:solidFill>
                  <a:srgbClr val="ED028C"/>
                </a:solidFill>
              </a:rPr>
              <a:t>many</a:t>
            </a:r>
            <a:r>
              <a:rPr lang="en-US" altLang="zh-CN" b="1" dirty="0" smtClean="0">
                <a:solidFill>
                  <a:srgbClr val="ED028C"/>
                </a:solidFill>
              </a:rPr>
              <a:t> robots. He often plays with them after </a:t>
            </a:r>
            <a:r>
              <a:rPr lang="en-US" altLang="zh-CN" b="1" u="sng" dirty="0" smtClean="0">
                <a:solidFill>
                  <a:srgbClr val="ED028C"/>
                </a:solidFill>
              </a:rPr>
              <a:t>school</a:t>
            </a:r>
            <a:r>
              <a:rPr lang="en-US" altLang="zh-CN" b="1" dirty="0" smtClean="0">
                <a:solidFill>
                  <a:srgbClr val="ED028C"/>
                </a:solidFill>
              </a:rPr>
              <a:t>.</a:t>
            </a:r>
            <a:endParaRPr lang="zh-CN" altLang="zh-CN" dirty="0">
              <a:solidFill>
                <a:srgbClr val="ED028C"/>
              </a:solidFill>
            </a:endParaRPr>
          </a:p>
        </p:txBody>
      </p:sp>
    </p:spTree>
    <p:extLst>
      <p:ext uri="{BB962C8B-B14F-4D97-AF65-F5344CB8AC3E}">
        <p14:creationId xmlns:p14="http://schemas.microsoft.com/office/powerpoint/2010/main" val="1208250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ctr" hangingPunct="0">
              <a:spcAft>
                <a:spcPts val="0"/>
              </a:spcAft>
              <a:tabLst>
                <a:tab pos="1710690" algn="l"/>
                <a:tab pos="4231005" algn="l"/>
                <a:tab pos="6751320" algn="l"/>
              </a:tabLst>
            </a:pPr>
            <a:r>
              <a:rPr lang="zh-CN" altLang="zh-CN" smtClean="0">
                <a:solidFill>
                  <a:srgbClr val="00AEEF"/>
                </a:solidFill>
                <a:ea typeface="黑体"/>
                <a:cs typeface="Times New Roman"/>
              </a:rPr>
              <a:t>笔试</a:t>
            </a:r>
            <a:r>
              <a:rPr lang="zh-CN" altLang="zh-CN">
                <a:solidFill>
                  <a:srgbClr val="00AEEF"/>
                </a:solidFill>
                <a:ea typeface="黑体"/>
                <a:cs typeface="Times New Roman"/>
              </a:rPr>
              <a:t>部分</a:t>
            </a:r>
            <a:r>
              <a:rPr lang="zh-CN" altLang="zh-CN">
                <a:solidFill>
                  <a:srgbClr val="00AEEF"/>
                </a:solidFill>
                <a:cs typeface="Times New Roman"/>
              </a:rPr>
              <a:t>（</a:t>
            </a:r>
            <a:r>
              <a:rPr lang="zh-CN" altLang="zh-CN">
                <a:solidFill>
                  <a:srgbClr val="00AEEF"/>
                </a:solidFill>
                <a:ea typeface="楷体"/>
                <a:cs typeface="Times New Roman"/>
              </a:rPr>
              <a:t>共</a:t>
            </a:r>
            <a:r>
              <a:rPr lang="en-US" altLang="zh-CN">
                <a:solidFill>
                  <a:srgbClr val="00AEEF"/>
                </a:solidFill>
                <a:cs typeface="Times New Roman"/>
              </a:rPr>
              <a:t>68</a:t>
            </a:r>
            <a:r>
              <a:rPr lang="zh-CN" altLang="zh-CN">
                <a:solidFill>
                  <a:srgbClr val="00AEEF"/>
                </a:solidFill>
                <a:ea typeface="楷体"/>
                <a:cs typeface="Times New Roman"/>
              </a:rPr>
              <a:t>分</a:t>
            </a:r>
            <a:r>
              <a:rPr lang="zh-CN" altLang="zh-CN">
                <a:solidFill>
                  <a:srgbClr val="00AEEF"/>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ea typeface="黑体"/>
                <a:cs typeface="Times New Roman"/>
              </a:rPr>
              <a:t>一、判断下列句子中单词画线部分的发音是否相同</a:t>
            </a:r>
            <a:r>
              <a:rPr lang="zh-CN" altLang="zh-CN">
                <a:solidFill>
                  <a:srgbClr val="000000"/>
                </a:solidFill>
                <a:cs typeface="Times New Roman"/>
              </a:rPr>
              <a:t>，</a:t>
            </a:r>
            <a:r>
              <a:rPr lang="zh-CN" altLang="zh-CN">
                <a:solidFill>
                  <a:srgbClr val="000000"/>
                </a:solidFill>
                <a:ea typeface="黑体"/>
                <a:cs typeface="Times New Roman"/>
              </a:rPr>
              <a:t>相同的写</a:t>
            </a:r>
            <a:r>
              <a:rPr lang="en-US" altLang="zh-CN">
                <a:solidFill>
                  <a:srgbClr val="000000"/>
                </a:solidFill>
                <a:cs typeface="Times New Roman"/>
              </a:rPr>
              <a:t>“S”</a:t>
            </a:r>
            <a:r>
              <a:rPr lang="zh-CN" altLang="zh-CN">
                <a:solidFill>
                  <a:srgbClr val="000000"/>
                </a:solidFill>
                <a:cs typeface="Times New Roman"/>
              </a:rPr>
              <a:t>，</a:t>
            </a:r>
            <a:r>
              <a:rPr lang="zh-CN" altLang="zh-CN">
                <a:solidFill>
                  <a:srgbClr val="000000"/>
                </a:solidFill>
                <a:ea typeface="黑体"/>
                <a:cs typeface="Times New Roman"/>
              </a:rPr>
              <a:t>不相同的写</a:t>
            </a:r>
            <a:r>
              <a:rPr lang="en-US" altLang="zh-CN">
                <a:solidFill>
                  <a:srgbClr val="000000"/>
                </a:solidFill>
                <a:cs typeface="Times New Roman"/>
              </a:rPr>
              <a:t>“D”</a:t>
            </a:r>
            <a:r>
              <a:rPr lang="zh-CN" altLang="zh-CN">
                <a:solidFill>
                  <a:srgbClr val="000000"/>
                </a:solidFill>
                <a:ea typeface="黑体"/>
                <a:cs typeface="Times New Roman"/>
              </a:rPr>
              <a:t>。</a:t>
            </a:r>
            <a:r>
              <a:rPr lang="zh-CN" altLang="zh-CN">
                <a:solidFill>
                  <a:srgbClr val="000000"/>
                </a:solidFill>
                <a:cs typeface="Times New Roman"/>
              </a:rPr>
              <a:t>（</a:t>
            </a:r>
            <a:r>
              <a:rPr lang="zh-CN" altLang="zh-CN">
                <a:solidFill>
                  <a:srgbClr val="000000"/>
                </a:solidFill>
                <a:ea typeface="楷体"/>
                <a:cs typeface="Times New Roman"/>
              </a:rPr>
              <a:t>共</a:t>
            </a:r>
            <a:r>
              <a:rPr lang="en-US" altLang="zh-CN">
                <a:solidFill>
                  <a:srgbClr val="000000"/>
                </a:solidFill>
                <a:cs typeface="Times New Roman"/>
              </a:rPr>
              <a:t>6</a:t>
            </a:r>
            <a:r>
              <a:rPr lang="zh-CN" altLang="zh-CN">
                <a:solidFill>
                  <a:srgbClr val="000000"/>
                </a:solidFill>
                <a:ea typeface="楷体"/>
                <a:cs typeface="Times New Roman"/>
              </a:rPr>
              <a:t>分</a:t>
            </a:r>
            <a:r>
              <a:rPr lang="zh-CN" altLang="zh-CN">
                <a:solidFill>
                  <a:srgbClr val="000000"/>
                </a:solidFill>
                <a:cs typeface="Times New Roman"/>
              </a:rPr>
              <a:t>，</a:t>
            </a:r>
            <a:r>
              <a:rPr lang="zh-CN" altLang="zh-CN">
                <a:solidFill>
                  <a:srgbClr val="000000"/>
                </a:solidFill>
                <a:ea typeface="楷体"/>
                <a:cs typeface="Times New Roman"/>
              </a:rPr>
              <a:t>每小题</a:t>
            </a:r>
            <a:r>
              <a:rPr lang="en-US" altLang="zh-CN">
                <a:solidFill>
                  <a:srgbClr val="000000"/>
                </a:solidFill>
                <a:cs typeface="Times New Roman"/>
              </a:rPr>
              <a:t>1</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u="sng">
                <a:solidFill>
                  <a:srgbClr val="000000"/>
                </a:solidFill>
                <a:uFill>
                  <a:solidFill>
                    <a:srgbClr val="000000"/>
                  </a:solidFill>
                </a:uFill>
                <a:cs typeface="Times New Roman"/>
              </a:rPr>
              <a:t>Wh</a:t>
            </a:r>
            <a:r>
              <a:rPr lang="en-US" altLang="zh-CN">
                <a:solidFill>
                  <a:srgbClr val="000000"/>
                </a:solidFill>
                <a:cs typeface="Times New Roman"/>
              </a:rPr>
              <a:t>o’s that girl in a red </a:t>
            </a:r>
            <a:r>
              <a:rPr lang="en-US" altLang="zh-CN" u="sng">
                <a:solidFill>
                  <a:srgbClr val="000000"/>
                </a:solidFill>
                <a:uFill>
                  <a:solidFill>
                    <a:srgbClr val="000000"/>
                  </a:solidFill>
                </a:uFill>
                <a:cs typeface="Times New Roman"/>
              </a:rPr>
              <a:t>h</a:t>
            </a:r>
            <a:r>
              <a:rPr lang="en-US" altLang="zh-CN">
                <a:solidFill>
                  <a:srgbClr val="000000"/>
                </a:solidFill>
                <a:cs typeface="Times New Roman"/>
              </a:rPr>
              <a:t>at</a:t>
            </a:r>
            <a:r>
              <a:rPr lang="zh-CN" altLang="zh-CN">
                <a:solidFill>
                  <a:srgbClr val="000000"/>
                </a:solidFill>
                <a:cs typeface="Times New Roman"/>
              </a:rPr>
              <a:t>？</a:t>
            </a:r>
            <a:r>
              <a:rPr lang="en-US" altLang="zh-CN">
                <a:solidFill>
                  <a:srgbClr val="000000"/>
                </a:solidFill>
                <a:cs typeface="Times New Roman"/>
              </a:rPr>
              <a:t> She says </a:t>
            </a:r>
            <a:r>
              <a:rPr lang="en-US" altLang="zh-CN" u="sng">
                <a:solidFill>
                  <a:srgbClr val="000000"/>
                </a:solidFill>
                <a:uFill>
                  <a:solidFill>
                    <a:srgbClr val="000000"/>
                  </a:solidFill>
                </a:uFill>
                <a:cs typeface="Times New Roman"/>
              </a:rPr>
              <a:t>h</a:t>
            </a:r>
            <a:r>
              <a:rPr lang="en-US" altLang="zh-CN">
                <a:solidFill>
                  <a:srgbClr val="000000"/>
                </a:solidFill>
                <a:cs typeface="Times New Roman"/>
              </a:rPr>
              <a:t>ello to me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My </a:t>
            </a:r>
            <a:r>
              <a:rPr lang="en-US" altLang="zh-CN" u="sng">
                <a:solidFill>
                  <a:srgbClr val="000000"/>
                </a:solidFill>
                <a:uFill>
                  <a:solidFill>
                    <a:srgbClr val="000000"/>
                  </a:solidFill>
                </a:uFill>
                <a:cs typeface="Times New Roman"/>
              </a:rPr>
              <a:t>g</a:t>
            </a:r>
            <a:r>
              <a:rPr lang="en-US" altLang="zh-CN">
                <a:solidFill>
                  <a:srgbClr val="000000"/>
                </a:solidFill>
                <a:cs typeface="Times New Roman"/>
              </a:rPr>
              <a:t>ood little do</a:t>
            </a:r>
            <a:r>
              <a:rPr lang="en-US" altLang="zh-CN" u="sng">
                <a:solidFill>
                  <a:srgbClr val="000000"/>
                </a:solidFill>
                <a:uFill>
                  <a:solidFill>
                    <a:srgbClr val="000000"/>
                  </a:solidFill>
                </a:uFill>
                <a:cs typeface="Times New Roman"/>
              </a:rPr>
              <a:t>g</a:t>
            </a:r>
            <a:r>
              <a:rPr lang="en-US" altLang="zh-CN">
                <a:solidFill>
                  <a:srgbClr val="000000"/>
                </a:solidFill>
                <a:cs typeface="Times New Roman"/>
              </a:rPr>
              <a:t> is playing with an oran</a:t>
            </a:r>
            <a:r>
              <a:rPr lang="en-US" altLang="zh-CN" u="sng">
                <a:solidFill>
                  <a:srgbClr val="000000"/>
                </a:solidFill>
                <a:uFill>
                  <a:solidFill>
                    <a:srgbClr val="000000"/>
                  </a:solidFill>
                </a:uFill>
                <a:cs typeface="Times New Roman"/>
              </a:rPr>
              <a:t>ge</a:t>
            </a:r>
            <a:r>
              <a:rPr lang="en-US" altLang="zh-CN">
                <a:solidFill>
                  <a:srgbClr val="000000"/>
                </a:solidFill>
                <a:cs typeface="Times New Roman"/>
              </a:rPr>
              <a:t> ball</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Two </a:t>
            </a:r>
            <a:r>
              <a:rPr lang="en-US" altLang="zh-CN" u="sng">
                <a:solidFill>
                  <a:srgbClr val="000000"/>
                </a:solidFill>
                <a:uFill>
                  <a:solidFill>
                    <a:srgbClr val="000000"/>
                  </a:solidFill>
                </a:uFill>
                <a:cs typeface="Times New Roman"/>
              </a:rPr>
              <a:t>z</a:t>
            </a:r>
            <a:r>
              <a:rPr lang="en-US" altLang="zh-CN">
                <a:solidFill>
                  <a:srgbClr val="000000"/>
                </a:solidFill>
                <a:cs typeface="Times New Roman"/>
              </a:rPr>
              <a:t>ebras </a:t>
            </a:r>
            <a:r>
              <a:rPr lang="en-US" altLang="zh-CN" u="sng">
                <a:solidFill>
                  <a:srgbClr val="000000"/>
                </a:solidFill>
                <a:uFill>
                  <a:solidFill>
                    <a:srgbClr val="000000"/>
                  </a:solidFill>
                </a:uFill>
                <a:cs typeface="Times New Roman"/>
              </a:rPr>
              <a:t>r</a:t>
            </a:r>
            <a:r>
              <a:rPr lang="en-US" altLang="zh-CN">
                <a:solidFill>
                  <a:srgbClr val="000000"/>
                </a:solidFill>
                <a:cs typeface="Times New Roman"/>
              </a:rPr>
              <a:t>un in the </a:t>
            </a:r>
            <a:r>
              <a:rPr lang="en-US" altLang="zh-CN" u="sng">
                <a:solidFill>
                  <a:srgbClr val="000000"/>
                </a:solidFill>
                <a:uFill>
                  <a:solidFill>
                    <a:srgbClr val="000000"/>
                  </a:solidFill>
                </a:uFill>
                <a:cs typeface="Times New Roman"/>
              </a:rPr>
              <a:t>r</a:t>
            </a:r>
            <a:r>
              <a:rPr lang="en-US" altLang="zh-CN">
                <a:solidFill>
                  <a:srgbClr val="000000"/>
                </a:solidFill>
                <a:cs typeface="Times New Roman"/>
              </a:rPr>
              <a:t>ain</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I can jump like a </a:t>
            </a:r>
            <a:r>
              <a:rPr lang="en-US" altLang="zh-CN" u="sng">
                <a:solidFill>
                  <a:srgbClr val="000000"/>
                </a:solidFill>
                <a:uFill>
                  <a:solidFill>
                    <a:srgbClr val="000000"/>
                  </a:solidFill>
                </a:uFill>
                <a:cs typeface="Times New Roman"/>
              </a:rPr>
              <a:t>f</a:t>
            </a:r>
            <a:r>
              <a:rPr lang="en-US" altLang="zh-CN">
                <a:solidFill>
                  <a:srgbClr val="000000"/>
                </a:solidFill>
                <a:cs typeface="Times New Roman"/>
              </a:rPr>
              <a:t>rog</a:t>
            </a:r>
            <a:r>
              <a:rPr lang="en-US" altLang="zh-CN">
                <a:solidFill>
                  <a:srgbClr val="000000"/>
                </a:solidFill>
                <a:latin typeface="宋体"/>
                <a:cs typeface="Times New Roman"/>
              </a:rPr>
              <a:t>.</a:t>
            </a:r>
            <a:r>
              <a:rPr lang="en-US" altLang="zh-CN">
                <a:solidFill>
                  <a:srgbClr val="000000"/>
                </a:solidFill>
                <a:cs typeface="Times New Roman"/>
              </a:rPr>
              <a:t>I can swim like a </a:t>
            </a:r>
            <a:r>
              <a:rPr lang="en-US" altLang="zh-CN" u="sng">
                <a:solidFill>
                  <a:srgbClr val="000000"/>
                </a:solidFill>
                <a:uFill>
                  <a:solidFill>
                    <a:srgbClr val="000000"/>
                  </a:solidFill>
                </a:uFill>
                <a:cs typeface="Times New Roman"/>
              </a:rPr>
              <a:t>f</a:t>
            </a:r>
            <a:r>
              <a:rPr lang="en-US" altLang="zh-CN">
                <a:solidFill>
                  <a:srgbClr val="000000"/>
                </a:solidFill>
                <a:cs typeface="Times New Roman"/>
              </a:rPr>
              <a:t>ish</a:t>
            </a:r>
            <a:r>
              <a:rPr lang="en-US" altLang="zh-CN">
                <a:solidFill>
                  <a:srgbClr val="000000"/>
                </a:solidFill>
                <a:latin typeface="宋体"/>
                <a:cs typeface="Times New Roman"/>
              </a:rPr>
              <a:t>.</a:t>
            </a:r>
            <a:r>
              <a:rPr lang="en-US" altLang="zh-CN">
                <a:solidFill>
                  <a:srgbClr val="000000"/>
                </a:solidFill>
                <a:cs typeface="Times New Roman"/>
              </a:rPr>
              <a:t>I can walk like a 	</a:t>
            </a:r>
            <a:r>
              <a:rPr lang="en-US" altLang="zh-CN" u="sng">
                <a:solidFill>
                  <a:srgbClr val="000000"/>
                </a:solidFill>
                <a:uFill>
                  <a:solidFill>
                    <a:srgbClr val="000000"/>
                  </a:solidFill>
                </a:uFill>
                <a:cs typeface="Times New Roman"/>
              </a:rPr>
              <a:t>f</a:t>
            </a:r>
            <a:r>
              <a:rPr lang="en-US" altLang="zh-CN">
                <a:solidFill>
                  <a:srgbClr val="000000"/>
                </a:solidFill>
                <a:cs typeface="Times New Roman"/>
              </a:rPr>
              <a:t>ox</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2780928"/>
            <a:ext cx="385042" cy="523220"/>
          </a:xfrm>
          <a:prstGeom prst="rect">
            <a:avLst/>
          </a:prstGeom>
        </p:spPr>
        <p:txBody>
          <a:bodyPr wrap="none">
            <a:spAutoFit/>
          </a:bodyPr>
          <a:lstStyle/>
          <a:p>
            <a:r>
              <a:rPr lang="en-US" altLang="zh-CN"/>
              <a:t>S</a:t>
            </a:r>
            <a:endParaRPr lang="zh-CN" altLang="en-US"/>
          </a:p>
        </p:txBody>
      </p:sp>
      <p:sp>
        <p:nvSpPr>
          <p:cNvPr id="6" name="矩形 5"/>
          <p:cNvSpPr/>
          <p:nvPr/>
        </p:nvSpPr>
        <p:spPr>
          <a:xfrm>
            <a:off x="910630" y="3429000"/>
            <a:ext cx="444352" cy="523220"/>
          </a:xfrm>
          <a:prstGeom prst="rect">
            <a:avLst/>
          </a:prstGeom>
        </p:spPr>
        <p:txBody>
          <a:bodyPr wrap="none">
            <a:spAutoFit/>
          </a:bodyPr>
          <a:lstStyle/>
          <a:p>
            <a:r>
              <a:rPr lang="en-US" altLang="zh-CN"/>
              <a:t>D</a:t>
            </a:r>
            <a:endParaRPr lang="zh-CN" altLang="en-US"/>
          </a:p>
        </p:txBody>
      </p:sp>
      <p:sp>
        <p:nvSpPr>
          <p:cNvPr id="10" name="矩形 9"/>
          <p:cNvSpPr/>
          <p:nvPr/>
        </p:nvSpPr>
        <p:spPr>
          <a:xfrm>
            <a:off x="910630" y="4116286"/>
            <a:ext cx="444352" cy="523220"/>
          </a:xfrm>
          <a:prstGeom prst="rect">
            <a:avLst/>
          </a:prstGeom>
        </p:spPr>
        <p:txBody>
          <a:bodyPr wrap="none">
            <a:spAutoFit/>
          </a:bodyPr>
          <a:lstStyle/>
          <a:p>
            <a:r>
              <a:rPr lang="en-US" altLang="zh-CN"/>
              <a:t>D</a:t>
            </a:r>
            <a:endParaRPr lang="zh-CN" altLang="en-US"/>
          </a:p>
        </p:txBody>
      </p:sp>
      <p:sp>
        <p:nvSpPr>
          <p:cNvPr id="11" name="矩形 10"/>
          <p:cNvSpPr/>
          <p:nvPr/>
        </p:nvSpPr>
        <p:spPr>
          <a:xfrm>
            <a:off x="951086" y="4716185"/>
            <a:ext cx="385042" cy="523220"/>
          </a:xfrm>
          <a:prstGeom prst="rect">
            <a:avLst/>
          </a:prstGeom>
        </p:spPr>
        <p:txBody>
          <a:bodyPr wrap="none">
            <a:spAutoFit/>
          </a:bodyPr>
          <a:lstStyle/>
          <a:p>
            <a:r>
              <a:rPr lang="en-US" altLang="zh-CN"/>
              <a:t>S</a:t>
            </a:r>
            <a:endParaRPr lang="zh-CN" altLang="en-US"/>
          </a:p>
        </p:txBody>
      </p:sp>
    </p:spTree>
    <p:extLst>
      <p:ext uri="{BB962C8B-B14F-4D97-AF65-F5344CB8AC3E}">
        <p14:creationId xmlns:p14="http://schemas.microsoft.com/office/powerpoint/2010/main" val="175440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0" grpId="0"/>
      <p:bldP spid="11"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400</TotalTime>
  <Words>768</Words>
  <Application>Microsoft Office PowerPoint</Application>
  <PresentationFormat>自定义</PresentationFormat>
  <Paragraphs>209</Paragraphs>
  <Slides>23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363</cp:revision>
  <dcterms:created xsi:type="dcterms:W3CDTF">2020-11-06T05:24:00Z</dcterms:created>
  <dcterms:modified xsi:type="dcterms:W3CDTF">2025-06-24T09:36:26Z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